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Relationship Id="rId3" Type="http://schemas.openxmlformats.org/officeDocument/2006/relationships/image" Target="../media/image21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png"/><Relationship Id="rId3" Type="http://schemas.openxmlformats.org/officeDocument/2006/relationships/image" Target="../media/image16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755787" y="1429638"/>
            <a:ext cx="212090" cy="217804"/>
            <a:chOff x="5755787" y="1429638"/>
            <a:chExt cx="212090" cy="217804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755787" y="1442924"/>
              <a:ext cx="177230" cy="20406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882373" y="1429638"/>
              <a:ext cx="85186" cy="118677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3442777" y="1444090"/>
            <a:ext cx="2326640" cy="187960"/>
          </a:xfrm>
          <a:custGeom>
            <a:avLst/>
            <a:gdLst/>
            <a:ahLst/>
            <a:cxnLst/>
            <a:rect l="l" t="t" r="r" b="b"/>
            <a:pathLst>
              <a:path w="2326640" h="187960">
                <a:moveTo>
                  <a:pt x="2293213" y="1"/>
                </a:moveTo>
                <a:lnTo>
                  <a:pt x="33161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1" y="187595"/>
                </a:lnTo>
                <a:lnTo>
                  <a:pt x="2293213" y="187595"/>
                </a:lnTo>
                <a:lnTo>
                  <a:pt x="2318085" y="145848"/>
                </a:lnTo>
                <a:lnTo>
                  <a:pt x="2326375" y="93798"/>
                </a:lnTo>
                <a:lnTo>
                  <a:pt x="2318085" y="41748"/>
                </a:lnTo>
                <a:lnTo>
                  <a:pt x="2293213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27" y="3144887"/>
            <a:ext cx="5939155" cy="372110"/>
          </a:xfrm>
          <a:custGeom>
            <a:avLst/>
            <a:gdLst/>
            <a:ahLst/>
            <a:cxnLst/>
            <a:rect l="l" t="t" r="r" b="b"/>
            <a:pathLst>
              <a:path w="5939155" h="372110">
                <a:moveTo>
                  <a:pt x="5938825" y="93789"/>
                </a:moveTo>
                <a:lnTo>
                  <a:pt x="5930531" y="41744"/>
                </a:lnTo>
                <a:lnTo>
                  <a:pt x="5905665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70"/>
                </a:lnTo>
                <a:lnTo>
                  <a:pt x="2922536" y="371970"/>
                </a:lnTo>
                <a:lnTo>
                  <a:pt x="2947416" y="330212"/>
                </a:lnTo>
                <a:lnTo>
                  <a:pt x="2955709" y="278168"/>
                </a:lnTo>
                <a:lnTo>
                  <a:pt x="2947416" y="226123"/>
                </a:lnTo>
                <a:lnTo>
                  <a:pt x="2924454" y="187591"/>
                </a:lnTo>
                <a:lnTo>
                  <a:pt x="5905665" y="187591"/>
                </a:lnTo>
                <a:lnTo>
                  <a:pt x="5930531" y="145846"/>
                </a:lnTo>
                <a:lnTo>
                  <a:pt x="5938825" y="93789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380075" y="2180102"/>
            <a:ext cx="994410" cy="187960"/>
          </a:xfrm>
          <a:custGeom>
            <a:avLst/>
            <a:gdLst/>
            <a:ahLst/>
            <a:cxnLst/>
            <a:rect l="l" t="t" r="r" b="b"/>
            <a:pathLst>
              <a:path w="994410" h="187960">
                <a:moveTo>
                  <a:pt x="961081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1"/>
                </a:lnTo>
                <a:lnTo>
                  <a:pt x="33162" y="187600"/>
                </a:lnTo>
                <a:lnTo>
                  <a:pt x="961081" y="187600"/>
                </a:lnTo>
                <a:lnTo>
                  <a:pt x="985953" y="145851"/>
                </a:lnTo>
                <a:lnTo>
                  <a:pt x="994243" y="93800"/>
                </a:lnTo>
                <a:lnTo>
                  <a:pt x="985953" y="41748"/>
                </a:lnTo>
                <a:lnTo>
                  <a:pt x="961081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0288" y="850391"/>
              <a:ext cx="2915411" cy="473963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1594432" y="7086004"/>
            <a:ext cx="1616710" cy="187960"/>
          </a:xfrm>
          <a:custGeom>
            <a:avLst/>
            <a:gdLst/>
            <a:ahLst/>
            <a:cxnLst/>
            <a:rect l="l" t="t" r="r" b="b"/>
            <a:pathLst>
              <a:path w="1616710" h="187959">
                <a:moveTo>
                  <a:pt x="1583065" y="-4"/>
                </a:moveTo>
                <a:lnTo>
                  <a:pt x="33163" y="-4"/>
                </a:lnTo>
                <a:lnTo>
                  <a:pt x="8291" y="41744"/>
                </a:lnTo>
                <a:lnTo>
                  <a:pt x="0" y="93795"/>
                </a:lnTo>
                <a:lnTo>
                  <a:pt x="8291" y="145846"/>
                </a:lnTo>
                <a:lnTo>
                  <a:pt x="33163" y="187595"/>
                </a:lnTo>
                <a:lnTo>
                  <a:pt x="1583065" y="187595"/>
                </a:lnTo>
                <a:lnTo>
                  <a:pt x="1607936" y="145846"/>
                </a:lnTo>
                <a:lnTo>
                  <a:pt x="1616227" y="93795"/>
                </a:lnTo>
                <a:lnTo>
                  <a:pt x="1607936" y="41744"/>
                </a:lnTo>
                <a:lnTo>
                  <a:pt x="1583065" y="-4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1012900" y="7070808"/>
            <a:ext cx="595630" cy="207645"/>
            <a:chOff x="1012900" y="7070808"/>
            <a:chExt cx="595630" cy="207645"/>
          </a:xfrm>
        </p:grpSpPr>
        <p:sp>
          <p:nvSpPr>
            <p:cNvPr id="13" name="object 13"/>
            <p:cNvSpPr/>
            <p:nvPr/>
          </p:nvSpPr>
          <p:spPr>
            <a:xfrm>
              <a:off x="1470100" y="7070808"/>
              <a:ext cx="138430" cy="207645"/>
            </a:xfrm>
            <a:custGeom>
              <a:avLst/>
              <a:gdLst/>
              <a:ahLst/>
              <a:cxnLst/>
              <a:rect l="l" t="t" r="r" b="b"/>
              <a:pathLst>
                <a:path w="138430" h="207645">
                  <a:moveTo>
                    <a:pt x="102801" y="-4"/>
                  </a:moveTo>
                  <a:lnTo>
                    <a:pt x="35135" y="-4"/>
                  </a:lnTo>
                  <a:lnTo>
                    <a:pt x="11712" y="35580"/>
                  </a:lnTo>
                  <a:lnTo>
                    <a:pt x="0" y="79898"/>
                  </a:lnTo>
                  <a:lnTo>
                    <a:pt x="0" y="127127"/>
                  </a:lnTo>
                  <a:lnTo>
                    <a:pt x="11712" y="171445"/>
                  </a:lnTo>
                  <a:lnTo>
                    <a:pt x="35135" y="207031"/>
                  </a:lnTo>
                  <a:lnTo>
                    <a:pt x="102801" y="207031"/>
                  </a:lnTo>
                  <a:lnTo>
                    <a:pt x="126224" y="171445"/>
                  </a:lnTo>
                  <a:lnTo>
                    <a:pt x="137936" y="127127"/>
                  </a:lnTo>
                  <a:lnTo>
                    <a:pt x="137936" y="79898"/>
                  </a:lnTo>
                  <a:lnTo>
                    <a:pt x="126224" y="35580"/>
                  </a:lnTo>
                  <a:lnTo>
                    <a:pt x="102801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1354849" y="7073610"/>
              <a:ext cx="151130" cy="191135"/>
            </a:xfrm>
            <a:custGeom>
              <a:avLst/>
              <a:gdLst/>
              <a:ahLst/>
              <a:cxnLst/>
              <a:rect l="l" t="t" r="r" b="b"/>
              <a:pathLst>
                <a:path w="151130" h="191134">
                  <a:moveTo>
                    <a:pt x="117375" y="-4"/>
                  </a:moveTo>
                  <a:lnTo>
                    <a:pt x="33709" y="-4"/>
                  </a:lnTo>
                  <a:lnTo>
                    <a:pt x="8427" y="42431"/>
                  </a:lnTo>
                  <a:lnTo>
                    <a:pt x="0" y="95340"/>
                  </a:lnTo>
                  <a:lnTo>
                    <a:pt x="8427" y="148249"/>
                  </a:lnTo>
                  <a:lnTo>
                    <a:pt x="33709" y="190686"/>
                  </a:lnTo>
                  <a:lnTo>
                    <a:pt x="117375" y="190686"/>
                  </a:lnTo>
                  <a:lnTo>
                    <a:pt x="142657" y="148249"/>
                  </a:lnTo>
                  <a:lnTo>
                    <a:pt x="151084" y="95340"/>
                  </a:lnTo>
                  <a:lnTo>
                    <a:pt x="142657" y="42431"/>
                  </a:lnTo>
                  <a:lnTo>
                    <a:pt x="117375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1241500" y="7070808"/>
              <a:ext cx="146685" cy="207645"/>
            </a:xfrm>
            <a:custGeom>
              <a:avLst/>
              <a:gdLst/>
              <a:ahLst/>
              <a:cxnLst/>
              <a:rect l="l" t="t" r="r" b="b"/>
              <a:pathLst>
                <a:path w="146684" h="207645">
                  <a:moveTo>
                    <a:pt x="111335" y="-4"/>
                  </a:moveTo>
                  <a:lnTo>
                    <a:pt x="35135" y="-4"/>
                  </a:lnTo>
                  <a:lnTo>
                    <a:pt x="11712" y="35580"/>
                  </a:lnTo>
                  <a:lnTo>
                    <a:pt x="0" y="79898"/>
                  </a:lnTo>
                  <a:lnTo>
                    <a:pt x="0" y="127127"/>
                  </a:lnTo>
                  <a:lnTo>
                    <a:pt x="11712" y="171445"/>
                  </a:lnTo>
                  <a:lnTo>
                    <a:pt x="35135" y="207031"/>
                  </a:lnTo>
                  <a:lnTo>
                    <a:pt x="111335" y="207031"/>
                  </a:lnTo>
                  <a:lnTo>
                    <a:pt x="134758" y="171445"/>
                  </a:lnTo>
                  <a:lnTo>
                    <a:pt x="146470" y="127127"/>
                  </a:lnTo>
                  <a:lnTo>
                    <a:pt x="146470" y="79898"/>
                  </a:lnTo>
                  <a:lnTo>
                    <a:pt x="134758" y="35580"/>
                  </a:lnTo>
                  <a:lnTo>
                    <a:pt x="111335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128626" y="7073610"/>
              <a:ext cx="151130" cy="191135"/>
            </a:xfrm>
            <a:custGeom>
              <a:avLst/>
              <a:gdLst/>
              <a:ahLst/>
              <a:cxnLst/>
              <a:rect l="l" t="t" r="r" b="b"/>
              <a:pathLst>
                <a:path w="151130" h="191134">
                  <a:moveTo>
                    <a:pt x="117376" y="-4"/>
                  </a:moveTo>
                  <a:lnTo>
                    <a:pt x="33709" y="-4"/>
                  </a:lnTo>
                  <a:lnTo>
                    <a:pt x="8427" y="42431"/>
                  </a:lnTo>
                  <a:lnTo>
                    <a:pt x="0" y="95340"/>
                  </a:lnTo>
                  <a:lnTo>
                    <a:pt x="8427" y="148249"/>
                  </a:lnTo>
                  <a:lnTo>
                    <a:pt x="33709" y="190686"/>
                  </a:lnTo>
                  <a:lnTo>
                    <a:pt x="117376" y="190686"/>
                  </a:lnTo>
                  <a:lnTo>
                    <a:pt x="142657" y="148249"/>
                  </a:lnTo>
                  <a:lnTo>
                    <a:pt x="151085" y="95340"/>
                  </a:lnTo>
                  <a:lnTo>
                    <a:pt x="142657" y="42431"/>
                  </a:lnTo>
                  <a:lnTo>
                    <a:pt x="117376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012900" y="7070808"/>
              <a:ext cx="146685" cy="207645"/>
            </a:xfrm>
            <a:custGeom>
              <a:avLst/>
              <a:gdLst/>
              <a:ahLst/>
              <a:cxnLst/>
              <a:rect l="l" t="t" r="r" b="b"/>
              <a:pathLst>
                <a:path w="146684" h="207645">
                  <a:moveTo>
                    <a:pt x="111335" y="-4"/>
                  </a:moveTo>
                  <a:lnTo>
                    <a:pt x="35135" y="-4"/>
                  </a:lnTo>
                  <a:lnTo>
                    <a:pt x="11711" y="35580"/>
                  </a:lnTo>
                  <a:lnTo>
                    <a:pt x="0" y="79898"/>
                  </a:lnTo>
                  <a:lnTo>
                    <a:pt x="0" y="127127"/>
                  </a:lnTo>
                  <a:lnTo>
                    <a:pt x="11711" y="171445"/>
                  </a:lnTo>
                  <a:lnTo>
                    <a:pt x="35135" y="207031"/>
                  </a:lnTo>
                  <a:lnTo>
                    <a:pt x="111335" y="207031"/>
                  </a:lnTo>
                  <a:lnTo>
                    <a:pt x="134758" y="171445"/>
                  </a:lnTo>
                  <a:lnTo>
                    <a:pt x="146470" y="127127"/>
                  </a:lnTo>
                  <a:lnTo>
                    <a:pt x="146470" y="79898"/>
                  </a:lnTo>
                  <a:lnTo>
                    <a:pt x="134758" y="35580"/>
                  </a:lnTo>
                  <a:lnTo>
                    <a:pt x="111335" y="-4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/>
          <p:nvPr/>
        </p:nvSpPr>
        <p:spPr>
          <a:xfrm>
            <a:off x="881237" y="7085955"/>
            <a:ext cx="144145" cy="187960"/>
          </a:xfrm>
          <a:custGeom>
            <a:avLst/>
            <a:gdLst/>
            <a:ahLst/>
            <a:cxnLst/>
            <a:rect l="l" t="t" r="r" b="b"/>
            <a:pathLst>
              <a:path w="144144" h="187959">
                <a:moveTo>
                  <a:pt x="110976" y="-4"/>
                </a:moveTo>
                <a:lnTo>
                  <a:pt x="33162" y="-4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110976" y="187595"/>
                </a:lnTo>
                <a:lnTo>
                  <a:pt x="135848" y="145846"/>
                </a:lnTo>
                <a:lnTo>
                  <a:pt x="144139" y="93795"/>
                </a:lnTo>
                <a:lnTo>
                  <a:pt x="135848" y="41744"/>
                </a:lnTo>
                <a:lnTo>
                  <a:pt x="110976" y="-4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170048" y="4306053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475246" y="4306053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3787587" y="4306053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7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3141473" y="4229860"/>
            <a:ext cx="8134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5440" algn="l"/>
                <a:tab pos="655320" algn="l"/>
              </a:tabLst>
            </a:pP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	</a:t>
            </a: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70555" y="4179060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812745" y="900176"/>
            <a:ext cx="6111240" cy="3322954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1-4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Quadric Surfaces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700">
              <a:latin typeface="Calibri"/>
              <a:cs typeface="Calibri"/>
            </a:endParaRPr>
          </a:p>
          <a:p>
            <a:pPr marL="101600" marR="93980">
              <a:lnSpc>
                <a:spcPct val="1080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previous two sections we’ve looked at lines and planes in three dimensions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65">
                <a:latin typeface="Tahoma"/>
                <a:cs typeface="Tahoma"/>
              </a:rPr>
              <a:t>ℝ</a:t>
            </a:r>
            <a:r>
              <a:rPr dirty="0" baseline="43650" sz="1050" spc="97">
                <a:latin typeface="Times New Roman"/>
                <a:cs typeface="Times New Roman"/>
              </a:rPr>
              <a:t>3 </a:t>
            </a:r>
            <a:r>
              <a:rPr dirty="0" sz="1100">
                <a:latin typeface="Calibri"/>
                <a:cs typeface="Calibri"/>
              </a:rPr>
              <a:t>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while 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heavily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times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class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 many</a:t>
            </a:r>
            <a:r>
              <a:rPr dirty="0" sz="1100">
                <a:latin typeface="Calibri"/>
                <a:cs typeface="Calibri"/>
              </a:rPr>
              <a:t> other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regularly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01600" marR="29210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endParaRPr sz="1100">
              <a:latin typeface="Calibri"/>
              <a:cs typeface="Calibri"/>
            </a:endParaRPr>
          </a:p>
          <a:p>
            <a:pPr marL="1127760">
              <a:lnSpc>
                <a:spcPct val="100000"/>
              </a:lnSpc>
              <a:spcBef>
                <a:spcPts val="285"/>
              </a:spcBef>
            </a:pPr>
            <a:r>
              <a:rPr dirty="0" sz="1200" spc="-5" i="1">
                <a:latin typeface="Times New Roman"/>
                <a:cs typeface="Times New Roman"/>
              </a:rPr>
              <a:t>A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B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C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D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E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H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I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J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195"/>
              </a:spcBef>
            </a:pPr>
            <a:r>
              <a:rPr dirty="0" sz="1100">
                <a:latin typeface="Calibri"/>
                <a:cs typeface="Calibri"/>
              </a:rPr>
              <a:t>where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…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J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01600" marR="129539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them,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some </a:t>
            </a:r>
            <a:r>
              <a:rPr dirty="0" sz="1100" spc="-5">
                <a:latin typeface="Calibri"/>
                <a:cs typeface="Calibri"/>
              </a:rPr>
              <a:t>standard equations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common quadric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01600">
              <a:lnSpc>
                <a:spcPct val="100000"/>
              </a:lnSpc>
              <a:spcBef>
                <a:spcPts val="5"/>
              </a:spcBef>
            </a:pPr>
            <a:r>
              <a:rPr dirty="0" sz="1100" spc="-5" b="1">
                <a:latin typeface="Calibri"/>
                <a:cs typeface="Calibri"/>
              </a:rPr>
              <a:t>Ellipsoid</a:t>
            </a:r>
            <a:endParaRPr sz="1100">
              <a:latin typeface="Calibri"/>
              <a:cs typeface="Calibri"/>
            </a:endParaRPr>
          </a:p>
          <a:p>
            <a:pPr marL="101600">
              <a:lnSpc>
                <a:spcPts val="122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ellipsoid.</a:t>
            </a:r>
            <a:endParaRPr sz="1100">
              <a:latin typeface="Calibri"/>
              <a:cs typeface="Calibri"/>
            </a:endParaRPr>
          </a:p>
          <a:p>
            <a:pPr algn="ctr" marR="476250">
              <a:lnSpc>
                <a:spcPts val="1340"/>
              </a:lnSpc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r>
              <a:rPr dirty="0" sz="700" spc="4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157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r>
              <a:rPr dirty="0" sz="700" spc="22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82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 </a:t>
            </a:r>
            <a:r>
              <a:rPr dirty="0" sz="700" spc="8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</a:t>
            </a:r>
            <a:endParaRPr baseline="-60185" sz="18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4475479"/>
            <a:ext cx="21088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ellipsoid.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1657" y="7061687"/>
            <a:ext cx="5724525" cy="16808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c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ellipsoid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origin.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ellipsoids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centered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origin.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make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section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concentrate 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“centered”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Cone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7" name="object 2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343150" y="4869941"/>
            <a:ext cx="3095624" cy="18287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40" y="5967247"/>
            <a:ext cx="5955665" cy="372110"/>
          </a:xfrm>
          <a:custGeom>
            <a:avLst/>
            <a:gdLst/>
            <a:ahLst/>
            <a:cxnLst/>
            <a:rect l="l" t="t" r="r" b="b"/>
            <a:pathLst>
              <a:path w="5955665" h="372110">
                <a:moveTo>
                  <a:pt x="5955436" y="93802"/>
                </a:moveTo>
                <a:lnTo>
                  <a:pt x="5947143" y="41744"/>
                </a:lnTo>
                <a:lnTo>
                  <a:pt x="5922276" y="0"/>
                </a:lnTo>
                <a:lnTo>
                  <a:pt x="583158" y="0"/>
                </a:lnTo>
                <a:lnTo>
                  <a:pt x="558292" y="41744"/>
                </a:lnTo>
                <a:lnTo>
                  <a:pt x="549998" y="93802"/>
                </a:lnTo>
                <a:lnTo>
                  <a:pt x="558292" y="145846"/>
                </a:lnTo>
                <a:lnTo>
                  <a:pt x="581240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2009813" y="371970"/>
                </a:lnTo>
                <a:lnTo>
                  <a:pt x="2034692" y="330225"/>
                </a:lnTo>
                <a:lnTo>
                  <a:pt x="2042972" y="278180"/>
                </a:lnTo>
                <a:lnTo>
                  <a:pt x="2034692" y="226123"/>
                </a:lnTo>
                <a:lnTo>
                  <a:pt x="2011718" y="187591"/>
                </a:lnTo>
                <a:lnTo>
                  <a:pt x="5922276" y="187591"/>
                </a:lnTo>
                <a:lnTo>
                  <a:pt x="5947143" y="145846"/>
                </a:lnTo>
                <a:lnTo>
                  <a:pt x="5955436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6111" y="4422647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1700" y="4789344"/>
            <a:ext cx="225996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401600" y="5407778"/>
            <a:ext cx="156210" cy="0"/>
          </a:xfrm>
          <a:custGeom>
            <a:avLst/>
            <a:gdLst/>
            <a:ahLst/>
            <a:cxnLst/>
            <a:rect l="l" t="t" r="r" b="b"/>
            <a:pathLst>
              <a:path w="156210" h="0">
                <a:moveTo>
                  <a:pt x="0" y="0"/>
                </a:moveTo>
                <a:lnTo>
                  <a:pt x="15619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701799" y="5407779"/>
            <a:ext cx="165735" cy="0"/>
          </a:xfrm>
          <a:custGeom>
            <a:avLst/>
            <a:gdLst/>
            <a:ahLst/>
            <a:cxnLst/>
            <a:rect l="l" t="t" r="r" b="b"/>
            <a:pathLst>
              <a:path w="165735" h="0">
                <a:moveTo>
                  <a:pt x="0" y="0"/>
                </a:moveTo>
                <a:lnTo>
                  <a:pt x="1656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011440" y="5407779"/>
            <a:ext cx="151765" cy="0"/>
          </a:xfrm>
          <a:custGeom>
            <a:avLst/>
            <a:gdLst/>
            <a:ahLst/>
            <a:cxnLst/>
            <a:rect l="l" t="t" r="r" b="b"/>
            <a:pathLst>
              <a:path w="151764" h="0">
                <a:moveTo>
                  <a:pt x="0" y="0"/>
                </a:moveTo>
                <a:lnTo>
                  <a:pt x="15147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291859" y="5280786"/>
            <a:ext cx="1009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80028" y="5015991"/>
            <a:ext cx="944244" cy="592455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dirty="0" baseline="-25462" sz="1800" spc="30" i="1">
                <a:latin typeface="Times New Roman"/>
                <a:cs typeface="Times New Roman"/>
              </a:rPr>
              <a:t>x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r>
              <a:rPr dirty="0" sz="700" spc="35">
                <a:latin typeface="Times New Roman"/>
                <a:cs typeface="Times New Roman"/>
              </a:rPr>
              <a:t> </a:t>
            </a:r>
            <a:r>
              <a:rPr dirty="0" baseline="-60185" sz="1800" spc="-15">
                <a:latin typeface="Symbol"/>
                <a:cs typeface="Symbol"/>
              </a:rPr>
              <a:t></a:t>
            </a:r>
            <a:r>
              <a:rPr dirty="0" baseline="-60185" sz="1800" spc="165">
                <a:latin typeface="Times New Roman"/>
                <a:cs typeface="Times New Roman"/>
              </a:rPr>
              <a:t> </a:t>
            </a:r>
            <a:r>
              <a:rPr dirty="0" baseline="-25462" sz="1800" spc="44" i="1">
                <a:latin typeface="Times New Roman"/>
                <a:cs typeface="Times New Roman"/>
              </a:rPr>
              <a:t>y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r>
              <a:rPr dirty="0" sz="700" spc="220">
                <a:latin typeface="Times New Roman"/>
                <a:cs typeface="Times New Roman"/>
              </a:rPr>
              <a:t> </a:t>
            </a:r>
            <a:r>
              <a:rPr dirty="0" baseline="-60185" sz="1800" spc="-15">
                <a:latin typeface="Symbol"/>
                <a:cs typeface="Symbol"/>
              </a:rPr>
              <a:t></a:t>
            </a:r>
            <a:r>
              <a:rPr dirty="0" baseline="-60185" sz="1800" spc="82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z</a:t>
            </a:r>
            <a:r>
              <a:rPr dirty="0" sz="700" spc="35">
                <a:latin typeface="Times New Roman"/>
                <a:cs typeface="Times New Roman"/>
              </a:rPr>
              <a:t>2 </a:t>
            </a:r>
            <a:r>
              <a:rPr dirty="0" sz="700" spc="85">
                <a:latin typeface="Times New Roman"/>
                <a:cs typeface="Times New Roman"/>
              </a:rPr>
              <a:t> </a:t>
            </a:r>
            <a:r>
              <a:rPr dirty="0" baseline="-60185" sz="1800" spc="-15">
                <a:latin typeface="Symbol"/>
                <a:cs typeface="Symbol"/>
              </a:rPr>
              <a:t></a:t>
            </a:r>
            <a:endParaRPr baseline="-60185" sz="1800">
              <a:latin typeface="Symbol"/>
              <a:cs typeface="Symbol"/>
            </a:endParaRPr>
          </a:p>
          <a:p>
            <a:pPr marL="63500">
              <a:lnSpc>
                <a:spcPct val="100000"/>
              </a:lnSpc>
              <a:spcBef>
                <a:spcPts val="790"/>
              </a:spcBef>
              <a:tabLst>
                <a:tab pos="366395" algn="l"/>
                <a:tab pos="669925" algn="l"/>
              </a:tabLst>
            </a:pPr>
            <a:r>
              <a:rPr dirty="0" sz="1200" spc="-10">
                <a:latin typeface="Times New Roman"/>
                <a:cs typeface="Times New Roman"/>
              </a:rPr>
              <a:t>4	9	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712" y="5760778"/>
            <a:ext cx="5915025" cy="112712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450"/>
              </a:lnSpc>
              <a:spcBef>
                <a:spcPts val="6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numbers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denominators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sphere.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00">
              <a:latin typeface="Calibri"/>
              <a:cs typeface="Calibri"/>
            </a:endParaRPr>
          </a:p>
          <a:p>
            <a:pPr marL="12700" marR="40005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with 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7450" y="971550"/>
            <a:ext cx="2838449" cy="3009899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087" y="8756319"/>
            <a:ext cx="5788660" cy="382905"/>
          </a:xfrm>
          <a:custGeom>
            <a:avLst/>
            <a:gdLst/>
            <a:ahLst/>
            <a:cxnLst/>
            <a:rect l="l" t="t" r="r" b="b"/>
            <a:pathLst>
              <a:path w="5788659" h="382904">
                <a:moveTo>
                  <a:pt x="1858657" y="288823"/>
                </a:moveTo>
                <a:lnTo>
                  <a:pt x="1850364" y="236778"/>
                </a:lnTo>
                <a:lnTo>
                  <a:pt x="1825485" y="195033"/>
                </a:lnTo>
                <a:lnTo>
                  <a:pt x="33159" y="195033"/>
                </a:lnTo>
                <a:lnTo>
                  <a:pt x="8293" y="236778"/>
                </a:lnTo>
                <a:lnTo>
                  <a:pt x="0" y="288823"/>
                </a:lnTo>
                <a:lnTo>
                  <a:pt x="8293" y="340868"/>
                </a:lnTo>
                <a:lnTo>
                  <a:pt x="33159" y="382625"/>
                </a:lnTo>
                <a:lnTo>
                  <a:pt x="1825485" y="382625"/>
                </a:lnTo>
                <a:lnTo>
                  <a:pt x="1850364" y="340868"/>
                </a:lnTo>
                <a:lnTo>
                  <a:pt x="1858657" y="288823"/>
                </a:lnTo>
                <a:close/>
              </a:path>
              <a:path w="5788659" h="382904">
                <a:moveTo>
                  <a:pt x="5788520" y="93802"/>
                </a:moveTo>
                <a:lnTo>
                  <a:pt x="5780227" y="41744"/>
                </a:lnTo>
                <a:lnTo>
                  <a:pt x="5755348" y="0"/>
                </a:lnTo>
                <a:lnTo>
                  <a:pt x="583298" y="0"/>
                </a:lnTo>
                <a:lnTo>
                  <a:pt x="558419" y="41744"/>
                </a:lnTo>
                <a:lnTo>
                  <a:pt x="550125" y="93802"/>
                </a:lnTo>
                <a:lnTo>
                  <a:pt x="558419" y="145846"/>
                </a:lnTo>
                <a:lnTo>
                  <a:pt x="583298" y="187591"/>
                </a:lnTo>
                <a:lnTo>
                  <a:pt x="5755348" y="187591"/>
                </a:lnTo>
                <a:lnTo>
                  <a:pt x="5780227" y="145846"/>
                </a:lnTo>
                <a:lnTo>
                  <a:pt x="5788520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6111" y="721156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658385" y="8196702"/>
            <a:ext cx="155575" cy="0"/>
          </a:xfrm>
          <a:custGeom>
            <a:avLst/>
            <a:gdLst/>
            <a:ahLst/>
            <a:cxnLst/>
            <a:rect l="l" t="t" r="r" b="b"/>
            <a:pathLst>
              <a:path w="155575" h="0">
                <a:moveTo>
                  <a:pt x="0" y="0"/>
                </a:moveTo>
                <a:lnTo>
                  <a:pt x="15548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957216" y="8196702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88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76300" y="7578264"/>
            <a:ext cx="5848350" cy="15608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3.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00">
              <a:latin typeface="Calibri"/>
              <a:cs typeface="Calibri"/>
            </a:endParaRPr>
          </a:p>
          <a:p>
            <a:pPr algn="ctr" marL="174625">
              <a:lnSpc>
                <a:spcPts val="1365"/>
              </a:lnSpc>
              <a:tabLst>
                <a:tab pos="480695" algn="l"/>
              </a:tabLst>
            </a:pPr>
            <a:r>
              <a:rPr dirty="0" baseline="-25462" sz="1800" spc="30" i="1">
                <a:latin typeface="Times New Roman"/>
                <a:cs typeface="Times New Roman"/>
              </a:rPr>
              <a:t>x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44" i="1">
                <a:latin typeface="Times New Roman"/>
                <a:cs typeface="Times New Roman"/>
              </a:rPr>
              <a:t>y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algn="ctr" marL="2563495" marR="2382520">
              <a:lnSpc>
                <a:spcPct val="65100"/>
              </a:lnSpc>
              <a:spcBef>
                <a:spcPts val="430"/>
              </a:spcBef>
              <a:tabLst>
                <a:tab pos="2867025" algn="l"/>
                <a:tab pos="2967990" algn="l"/>
                <a:tab pos="3275965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	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6  </a:t>
            </a:r>
            <a:r>
              <a:rPr dirty="0" sz="1200" spc="-10">
                <a:latin typeface="Times New Roman"/>
                <a:cs typeface="Times New Roman"/>
              </a:rPr>
              <a:t>4	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0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7465" marR="17780">
              <a:lnSpc>
                <a:spcPct val="1088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centered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</a:t>
            </a:r>
            <a:r>
              <a:rPr dirty="0" sz="1100" spc="-5">
                <a:latin typeface="Calibri"/>
                <a:cs typeface="Calibri"/>
              </a:rPr>
              <a:t> upwards.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“-6”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6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09900" y="914400"/>
            <a:ext cx="1990724" cy="2133599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66975" y="3970020"/>
            <a:ext cx="2838449" cy="279977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880735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64769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coefficients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with 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09900" y="2297875"/>
            <a:ext cx="1857374" cy="252412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7450" y="5886447"/>
            <a:ext cx="2847974" cy="291451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024" y="2465158"/>
            <a:ext cx="5520690" cy="372110"/>
          </a:xfrm>
          <a:custGeom>
            <a:avLst/>
            <a:gdLst/>
            <a:ahLst/>
            <a:cxnLst/>
            <a:rect l="l" t="t" r="r" b="b"/>
            <a:pathLst>
              <a:path w="5520690" h="372110">
                <a:moveTo>
                  <a:pt x="5520398" y="93802"/>
                </a:moveTo>
                <a:lnTo>
                  <a:pt x="5512105" y="41757"/>
                </a:lnTo>
                <a:lnTo>
                  <a:pt x="5487238" y="12"/>
                </a:lnTo>
                <a:lnTo>
                  <a:pt x="2739720" y="12"/>
                </a:lnTo>
                <a:lnTo>
                  <a:pt x="2714841" y="41757"/>
                </a:lnTo>
                <a:lnTo>
                  <a:pt x="2706547" y="93802"/>
                </a:lnTo>
                <a:lnTo>
                  <a:pt x="2714841" y="145859"/>
                </a:lnTo>
                <a:lnTo>
                  <a:pt x="2737789" y="184378"/>
                </a:lnTo>
                <a:lnTo>
                  <a:pt x="2465844" y="184378"/>
                </a:lnTo>
                <a:lnTo>
                  <a:pt x="2488793" y="145846"/>
                </a:lnTo>
                <a:lnTo>
                  <a:pt x="2497086" y="93802"/>
                </a:lnTo>
                <a:lnTo>
                  <a:pt x="2488793" y="41744"/>
                </a:lnTo>
                <a:lnTo>
                  <a:pt x="2463927" y="0"/>
                </a:lnTo>
                <a:lnTo>
                  <a:pt x="510235" y="0"/>
                </a:lnTo>
                <a:lnTo>
                  <a:pt x="485368" y="41744"/>
                </a:lnTo>
                <a:lnTo>
                  <a:pt x="477075" y="93802"/>
                </a:lnTo>
                <a:lnTo>
                  <a:pt x="485368" y="145846"/>
                </a:lnTo>
                <a:lnTo>
                  <a:pt x="508304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3239008" y="371970"/>
                </a:lnTo>
                <a:lnTo>
                  <a:pt x="3263887" y="330225"/>
                </a:lnTo>
                <a:lnTo>
                  <a:pt x="3272180" y="278180"/>
                </a:lnTo>
                <a:lnTo>
                  <a:pt x="3263887" y="226123"/>
                </a:lnTo>
                <a:lnTo>
                  <a:pt x="3240925" y="187604"/>
                </a:lnTo>
                <a:lnTo>
                  <a:pt x="5487238" y="187604"/>
                </a:lnTo>
                <a:lnTo>
                  <a:pt x="5512105" y="145859"/>
                </a:lnTo>
                <a:lnTo>
                  <a:pt x="5520398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6111" y="111099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50900" y="1477692"/>
            <a:ext cx="5995035" cy="26441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algn="ctr" marL="80645">
              <a:lnSpc>
                <a:spcPct val="100000"/>
              </a:lnSpc>
            </a:pP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29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4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187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16</a:t>
            </a:r>
            <a:r>
              <a:rPr dirty="0" sz="1200" spc="35" i="1">
                <a:latin typeface="Times New Roman"/>
                <a:cs typeface="Times New Roman"/>
              </a:rPr>
              <a:t>z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0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2865" marR="46926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coefficients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2865" marR="304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 that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“translate”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other 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predictable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center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2865" marR="6985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with 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505075" y="4891353"/>
            <a:ext cx="2466974" cy="17621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6111" y="427939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50900" y="4647631"/>
            <a:ext cx="6001385" cy="30219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00">
              <a:latin typeface="Calibri"/>
              <a:cs typeface="Calibri"/>
            </a:endParaRPr>
          </a:p>
          <a:p>
            <a:pPr algn="ctr" marL="74295">
              <a:lnSpc>
                <a:spcPct val="100000"/>
              </a:lnSpc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5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9</a:t>
            </a:r>
            <a:r>
              <a:rPr dirty="0" sz="1200" spc="75" i="1">
                <a:latin typeface="Times New Roman"/>
                <a:cs typeface="Times New Roman"/>
              </a:rPr>
              <a:t>z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2865" marR="43180">
              <a:lnSpc>
                <a:spcPct val="1086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centered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open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“4”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4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say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coefficients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2865" marR="3683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 that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“translate”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other 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predictable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center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2865" marR="7429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5">
                <a:latin typeface="Calibri"/>
                <a:cs typeface="Calibri"/>
              </a:rPr>
              <a:t> 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57450" y="962025"/>
            <a:ext cx="2847974" cy="2886074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6111" y="72390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67025" y="952500"/>
            <a:ext cx="2285999" cy="2276474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457450" y="3970020"/>
            <a:ext cx="2847974" cy="282834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47712" y="7499419"/>
            <a:ext cx="148920" cy="184564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1762395" y="7492763"/>
            <a:ext cx="4869180" cy="204470"/>
            <a:chOff x="1762395" y="7492763"/>
            <a:chExt cx="4869180" cy="204470"/>
          </a:xfrm>
        </p:grpSpPr>
        <p:sp>
          <p:nvSpPr>
            <p:cNvPr id="4" name="object 4"/>
            <p:cNvSpPr/>
            <p:nvPr/>
          </p:nvSpPr>
          <p:spPr>
            <a:xfrm>
              <a:off x="2132404" y="7505104"/>
              <a:ext cx="4498975" cy="187960"/>
            </a:xfrm>
            <a:custGeom>
              <a:avLst/>
              <a:gdLst/>
              <a:ahLst/>
              <a:cxnLst/>
              <a:rect l="l" t="t" r="r" b="b"/>
              <a:pathLst>
                <a:path w="4498975" h="187959">
                  <a:moveTo>
                    <a:pt x="4465463" y="-1"/>
                  </a:moveTo>
                  <a:lnTo>
                    <a:pt x="33162" y="-1"/>
                  </a:lnTo>
                  <a:lnTo>
                    <a:pt x="8290" y="41746"/>
                  </a:lnTo>
                  <a:lnTo>
                    <a:pt x="0" y="93796"/>
                  </a:lnTo>
                  <a:lnTo>
                    <a:pt x="8290" y="145846"/>
                  </a:lnTo>
                  <a:lnTo>
                    <a:pt x="33162" y="187594"/>
                  </a:lnTo>
                  <a:lnTo>
                    <a:pt x="4465463" y="187594"/>
                  </a:lnTo>
                  <a:lnTo>
                    <a:pt x="4490335" y="145846"/>
                  </a:lnTo>
                  <a:lnTo>
                    <a:pt x="4498625" y="93796"/>
                  </a:lnTo>
                  <a:lnTo>
                    <a:pt x="4490335" y="41746"/>
                  </a:lnTo>
                  <a:lnTo>
                    <a:pt x="4465463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762395" y="7492763"/>
              <a:ext cx="358140" cy="204470"/>
            </a:xfrm>
            <a:custGeom>
              <a:avLst/>
              <a:gdLst/>
              <a:ahLst/>
              <a:cxnLst/>
              <a:rect l="l" t="t" r="r" b="b"/>
              <a:pathLst>
                <a:path w="358139" h="204470">
                  <a:moveTo>
                    <a:pt x="323151" y="-1"/>
                  </a:moveTo>
                  <a:lnTo>
                    <a:pt x="34675" y="-1"/>
                  </a:lnTo>
                  <a:lnTo>
                    <a:pt x="11558" y="35118"/>
                  </a:lnTo>
                  <a:lnTo>
                    <a:pt x="0" y="78857"/>
                  </a:lnTo>
                  <a:lnTo>
                    <a:pt x="0" y="125468"/>
                  </a:lnTo>
                  <a:lnTo>
                    <a:pt x="11558" y="169207"/>
                  </a:lnTo>
                  <a:lnTo>
                    <a:pt x="34675" y="204328"/>
                  </a:lnTo>
                  <a:lnTo>
                    <a:pt x="323151" y="204328"/>
                  </a:lnTo>
                  <a:lnTo>
                    <a:pt x="346268" y="169207"/>
                  </a:lnTo>
                  <a:lnTo>
                    <a:pt x="357827" y="125468"/>
                  </a:lnTo>
                  <a:lnTo>
                    <a:pt x="357827" y="78857"/>
                  </a:lnTo>
                  <a:lnTo>
                    <a:pt x="346268" y="35118"/>
                  </a:lnTo>
                  <a:lnTo>
                    <a:pt x="323151" y="-1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1332918" y="7492763"/>
            <a:ext cx="341630" cy="204470"/>
          </a:xfrm>
          <a:custGeom>
            <a:avLst/>
            <a:gdLst/>
            <a:ahLst/>
            <a:cxnLst/>
            <a:rect l="l" t="t" r="r" b="b"/>
            <a:pathLst>
              <a:path w="341630" h="204470">
                <a:moveTo>
                  <a:pt x="306538" y="-1"/>
                </a:moveTo>
                <a:lnTo>
                  <a:pt x="34675" y="-1"/>
                </a:lnTo>
                <a:lnTo>
                  <a:pt x="11558" y="35118"/>
                </a:lnTo>
                <a:lnTo>
                  <a:pt x="0" y="78857"/>
                </a:lnTo>
                <a:lnTo>
                  <a:pt x="0" y="125468"/>
                </a:lnTo>
                <a:lnTo>
                  <a:pt x="11558" y="169207"/>
                </a:lnTo>
                <a:lnTo>
                  <a:pt x="34675" y="204328"/>
                </a:lnTo>
                <a:lnTo>
                  <a:pt x="306538" y="204328"/>
                </a:lnTo>
                <a:lnTo>
                  <a:pt x="329655" y="169207"/>
                </a:lnTo>
                <a:lnTo>
                  <a:pt x="341214" y="125468"/>
                </a:lnTo>
                <a:lnTo>
                  <a:pt x="341214" y="78857"/>
                </a:lnTo>
                <a:lnTo>
                  <a:pt x="329655" y="35118"/>
                </a:lnTo>
                <a:lnTo>
                  <a:pt x="306538" y="-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1012708" y="7499419"/>
            <a:ext cx="267970" cy="184785"/>
          </a:xfrm>
          <a:custGeom>
            <a:avLst/>
            <a:gdLst/>
            <a:ahLst/>
            <a:cxnLst/>
            <a:rect l="l" t="t" r="r" b="b"/>
            <a:pathLst>
              <a:path w="267969" h="184784">
                <a:moveTo>
                  <a:pt x="235348" y="-1"/>
                </a:moveTo>
                <a:lnTo>
                  <a:pt x="32626" y="-1"/>
                </a:lnTo>
                <a:lnTo>
                  <a:pt x="8156" y="41071"/>
                </a:lnTo>
                <a:lnTo>
                  <a:pt x="0" y="92280"/>
                </a:lnTo>
                <a:lnTo>
                  <a:pt x="8156" y="143489"/>
                </a:lnTo>
                <a:lnTo>
                  <a:pt x="32626" y="184562"/>
                </a:lnTo>
                <a:lnTo>
                  <a:pt x="235348" y="184562"/>
                </a:lnTo>
                <a:lnTo>
                  <a:pt x="259818" y="143489"/>
                </a:lnTo>
                <a:lnTo>
                  <a:pt x="267975" y="92280"/>
                </a:lnTo>
                <a:lnTo>
                  <a:pt x="259818" y="41071"/>
                </a:lnTo>
                <a:lnTo>
                  <a:pt x="235348" y="-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11316" y="7496706"/>
            <a:ext cx="127297" cy="20038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751264" y="7025594"/>
            <a:ext cx="149004" cy="184138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3116676" y="8094819"/>
            <a:ext cx="2065020" cy="187960"/>
          </a:xfrm>
          <a:custGeom>
            <a:avLst/>
            <a:gdLst/>
            <a:ahLst/>
            <a:cxnLst/>
            <a:rect l="l" t="t" r="r" b="b"/>
            <a:pathLst>
              <a:path w="2065020" h="187959">
                <a:moveTo>
                  <a:pt x="2031340" y="6"/>
                </a:moveTo>
                <a:lnTo>
                  <a:pt x="33163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8"/>
                </a:lnTo>
                <a:lnTo>
                  <a:pt x="33163" y="187595"/>
                </a:lnTo>
                <a:lnTo>
                  <a:pt x="2031340" y="187595"/>
                </a:lnTo>
                <a:lnTo>
                  <a:pt x="2056212" y="145848"/>
                </a:lnTo>
                <a:lnTo>
                  <a:pt x="2064503" y="93800"/>
                </a:lnTo>
                <a:lnTo>
                  <a:pt x="2056212" y="41752"/>
                </a:lnTo>
                <a:lnTo>
                  <a:pt x="2031340" y="6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881188" y="7727614"/>
            <a:ext cx="874394" cy="187960"/>
          </a:xfrm>
          <a:custGeom>
            <a:avLst/>
            <a:gdLst/>
            <a:ahLst/>
            <a:cxnLst/>
            <a:rect l="l" t="t" r="r" b="b"/>
            <a:pathLst>
              <a:path w="874394" h="187959">
                <a:moveTo>
                  <a:pt x="841107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841107" y="187595"/>
                </a:lnTo>
                <a:lnTo>
                  <a:pt x="865979" y="145847"/>
                </a:lnTo>
                <a:lnTo>
                  <a:pt x="874270" y="93797"/>
                </a:lnTo>
                <a:lnTo>
                  <a:pt x="865979" y="41746"/>
                </a:lnTo>
                <a:lnTo>
                  <a:pt x="841107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881152" y="7018952"/>
            <a:ext cx="5711190" cy="422909"/>
            <a:chOff x="881152" y="7018952"/>
            <a:chExt cx="5711190" cy="422909"/>
          </a:xfrm>
        </p:grpSpPr>
        <p:sp>
          <p:nvSpPr>
            <p:cNvPr id="13" name="object 13"/>
            <p:cNvSpPr/>
            <p:nvPr/>
          </p:nvSpPr>
          <p:spPr>
            <a:xfrm>
              <a:off x="881151" y="7031138"/>
              <a:ext cx="5711190" cy="410209"/>
            </a:xfrm>
            <a:custGeom>
              <a:avLst/>
              <a:gdLst/>
              <a:ahLst/>
              <a:cxnLst/>
              <a:rect l="l" t="t" r="r" b="b"/>
              <a:pathLst>
                <a:path w="5711190" h="410209">
                  <a:moveTo>
                    <a:pt x="5618327" y="93802"/>
                  </a:moveTo>
                  <a:lnTo>
                    <a:pt x="5610034" y="41757"/>
                  </a:lnTo>
                  <a:lnTo>
                    <a:pt x="5585168" y="0"/>
                  </a:lnTo>
                  <a:lnTo>
                    <a:pt x="5388546" y="0"/>
                  </a:lnTo>
                  <a:lnTo>
                    <a:pt x="5363667" y="41757"/>
                  </a:lnTo>
                  <a:lnTo>
                    <a:pt x="5355374" y="93802"/>
                  </a:lnTo>
                  <a:lnTo>
                    <a:pt x="5363667" y="145846"/>
                  </a:lnTo>
                  <a:lnTo>
                    <a:pt x="5388546" y="187604"/>
                  </a:lnTo>
                  <a:lnTo>
                    <a:pt x="5585168" y="187604"/>
                  </a:lnTo>
                  <a:lnTo>
                    <a:pt x="5610034" y="145846"/>
                  </a:lnTo>
                  <a:lnTo>
                    <a:pt x="5618327" y="93802"/>
                  </a:lnTo>
                  <a:close/>
                </a:path>
                <a:path w="5711190" h="410209">
                  <a:moveTo>
                    <a:pt x="5710593" y="316318"/>
                  </a:moveTo>
                  <a:lnTo>
                    <a:pt x="5702300" y="264261"/>
                  </a:lnTo>
                  <a:lnTo>
                    <a:pt x="5677433" y="222516"/>
                  </a:lnTo>
                  <a:lnTo>
                    <a:pt x="33159" y="222516"/>
                  </a:lnTo>
                  <a:lnTo>
                    <a:pt x="8280" y="264261"/>
                  </a:lnTo>
                  <a:lnTo>
                    <a:pt x="0" y="316318"/>
                  </a:lnTo>
                  <a:lnTo>
                    <a:pt x="8280" y="368363"/>
                  </a:lnTo>
                  <a:lnTo>
                    <a:pt x="33159" y="410108"/>
                  </a:lnTo>
                  <a:lnTo>
                    <a:pt x="5677433" y="410108"/>
                  </a:lnTo>
                  <a:lnTo>
                    <a:pt x="5702300" y="368363"/>
                  </a:lnTo>
                  <a:lnTo>
                    <a:pt x="5710593" y="316318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435638" y="7018959"/>
              <a:ext cx="789305" cy="204470"/>
            </a:xfrm>
            <a:custGeom>
              <a:avLst/>
              <a:gdLst/>
              <a:ahLst/>
              <a:cxnLst/>
              <a:rect l="l" t="t" r="r" b="b"/>
              <a:pathLst>
                <a:path w="789304" h="204470">
                  <a:moveTo>
                    <a:pt x="341820" y="78676"/>
                  </a:moveTo>
                  <a:lnTo>
                    <a:pt x="330288" y="35039"/>
                  </a:lnTo>
                  <a:lnTo>
                    <a:pt x="307225" y="0"/>
                  </a:lnTo>
                  <a:lnTo>
                    <a:pt x="34607" y="0"/>
                  </a:lnTo>
                  <a:lnTo>
                    <a:pt x="11531" y="35039"/>
                  </a:lnTo>
                  <a:lnTo>
                    <a:pt x="0" y="78676"/>
                  </a:lnTo>
                  <a:lnTo>
                    <a:pt x="0" y="125183"/>
                  </a:lnTo>
                  <a:lnTo>
                    <a:pt x="11531" y="168821"/>
                  </a:lnTo>
                  <a:lnTo>
                    <a:pt x="34607" y="203860"/>
                  </a:lnTo>
                  <a:lnTo>
                    <a:pt x="307225" y="203860"/>
                  </a:lnTo>
                  <a:lnTo>
                    <a:pt x="330288" y="168821"/>
                  </a:lnTo>
                  <a:lnTo>
                    <a:pt x="341820" y="125183"/>
                  </a:lnTo>
                  <a:lnTo>
                    <a:pt x="341820" y="78676"/>
                  </a:lnTo>
                  <a:close/>
                </a:path>
                <a:path w="789304" h="204470">
                  <a:moveTo>
                    <a:pt x="789165" y="78676"/>
                  </a:moveTo>
                  <a:lnTo>
                    <a:pt x="777633" y="35039"/>
                  </a:lnTo>
                  <a:lnTo>
                    <a:pt x="754570" y="0"/>
                  </a:lnTo>
                  <a:lnTo>
                    <a:pt x="465289" y="0"/>
                  </a:lnTo>
                  <a:lnTo>
                    <a:pt x="442226" y="35039"/>
                  </a:lnTo>
                  <a:lnTo>
                    <a:pt x="430695" y="78676"/>
                  </a:lnTo>
                  <a:lnTo>
                    <a:pt x="430695" y="125183"/>
                  </a:lnTo>
                  <a:lnTo>
                    <a:pt x="442226" y="168821"/>
                  </a:lnTo>
                  <a:lnTo>
                    <a:pt x="465289" y="203860"/>
                  </a:lnTo>
                  <a:lnTo>
                    <a:pt x="754570" y="203860"/>
                  </a:lnTo>
                  <a:lnTo>
                    <a:pt x="777633" y="168821"/>
                  </a:lnTo>
                  <a:lnTo>
                    <a:pt x="789165" y="125183"/>
                  </a:lnTo>
                  <a:lnTo>
                    <a:pt x="789165" y="78676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202841" y="7025594"/>
              <a:ext cx="149225" cy="184150"/>
            </a:xfrm>
            <a:custGeom>
              <a:avLst/>
              <a:gdLst/>
              <a:ahLst/>
              <a:cxnLst/>
              <a:rect l="l" t="t" r="r" b="b"/>
              <a:pathLst>
                <a:path w="149225" h="184150">
                  <a:moveTo>
                    <a:pt x="116454" y="-3"/>
                  </a:moveTo>
                  <a:lnTo>
                    <a:pt x="32551" y="-3"/>
                  </a:lnTo>
                  <a:lnTo>
                    <a:pt x="8137" y="40974"/>
                  </a:lnTo>
                  <a:lnTo>
                    <a:pt x="0" y="92065"/>
                  </a:lnTo>
                  <a:lnTo>
                    <a:pt x="8137" y="143156"/>
                  </a:lnTo>
                  <a:lnTo>
                    <a:pt x="32551" y="184135"/>
                  </a:lnTo>
                  <a:lnTo>
                    <a:pt x="116454" y="184135"/>
                  </a:lnTo>
                  <a:lnTo>
                    <a:pt x="140867" y="143156"/>
                  </a:lnTo>
                  <a:lnTo>
                    <a:pt x="149005" y="92065"/>
                  </a:lnTo>
                  <a:lnTo>
                    <a:pt x="140867" y="40974"/>
                  </a:lnTo>
                  <a:lnTo>
                    <a:pt x="116454" y="-3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101210" y="7022886"/>
              <a:ext cx="127635" cy="200025"/>
            </a:xfrm>
            <a:custGeom>
              <a:avLst/>
              <a:gdLst/>
              <a:ahLst/>
              <a:cxnLst/>
              <a:rect l="l" t="t" r="r" b="b"/>
              <a:pathLst>
                <a:path w="127635" h="200025">
                  <a:moveTo>
                    <a:pt x="93379" y="-3"/>
                  </a:moveTo>
                  <a:lnTo>
                    <a:pt x="33927" y="-3"/>
                  </a:lnTo>
                  <a:lnTo>
                    <a:pt x="11309" y="34360"/>
                  </a:lnTo>
                  <a:lnTo>
                    <a:pt x="0" y="77156"/>
                  </a:lnTo>
                  <a:lnTo>
                    <a:pt x="0" y="122762"/>
                  </a:lnTo>
                  <a:lnTo>
                    <a:pt x="11309" y="165558"/>
                  </a:lnTo>
                  <a:lnTo>
                    <a:pt x="33927" y="199922"/>
                  </a:lnTo>
                  <a:lnTo>
                    <a:pt x="93379" y="199922"/>
                  </a:lnTo>
                  <a:lnTo>
                    <a:pt x="115998" y="165558"/>
                  </a:lnTo>
                  <a:lnTo>
                    <a:pt x="127307" y="122762"/>
                  </a:lnTo>
                  <a:lnTo>
                    <a:pt x="127307" y="77156"/>
                  </a:lnTo>
                  <a:lnTo>
                    <a:pt x="115998" y="34360"/>
                  </a:lnTo>
                  <a:lnTo>
                    <a:pt x="93379" y="-3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/>
          <p:nvPr/>
        </p:nvSpPr>
        <p:spPr>
          <a:xfrm>
            <a:off x="881367" y="4636756"/>
            <a:ext cx="5648960" cy="372110"/>
          </a:xfrm>
          <a:custGeom>
            <a:avLst/>
            <a:gdLst/>
            <a:ahLst/>
            <a:cxnLst/>
            <a:rect l="l" t="t" r="r" b="b"/>
            <a:pathLst>
              <a:path w="5648959" h="372110">
                <a:moveTo>
                  <a:pt x="5648909" y="93802"/>
                </a:moveTo>
                <a:lnTo>
                  <a:pt x="5640629" y="41757"/>
                </a:lnTo>
                <a:lnTo>
                  <a:pt x="5615749" y="0"/>
                </a:lnTo>
                <a:lnTo>
                  <a:pt x="924560" y="0"/>
                </a:lnTo>
                <a:lnTo>
                  <a:pt x="899693" y="41757"/>
                </a:lnTo>
                <a:lnTo>
                  <a:pt x="891400" y="93802"/>
                </a:lnTo>
                <a:lnTo>
                  <a:pt x="899693" y="145846"/>
                </a:lnTo>
                <a:lnTo>
                  <a:pt x="922629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1014171" y="371970"/>
                </a:lnTo>
                <a:lnTo>
                  <a:pt x="1039050" y="330225"/>
                </a:lnTo>
                <a:lnTo>
                  <a:pt x="1047343" y="278180"/>
                </a:lnTo>
                <a:lnTo>
                  <a:pt x="1039050" y="226123"/>
                </a:lnTo>
                <a:lnTo>
                  <a:pt x="1016088" y="187604"/>
                </a:lnTo>
                <a:lnTo>
                  <a:pt x="5615749" y="187604"/>
                </a:lnTo>
                <a:lnTo>
                  <a:pt x="5640629" y="145846"/>
                </a:lnTo>
                <a:lnTo>
                  <a:pt x="5648909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264661" y="1143761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3569858" y="114376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898868" y="1143761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7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889000" y="820231"/>
            <a:ext cx="3204845" cy="68707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2393315">
              <a:lnSpc>
                <a:spcPct val="100000"/>
              </a:lnSpc>
              <a:spcBef>
                <a:spcPts val="350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 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150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 </a:t>
            </a:r>
            <a:r>
              <a:rPr dirty="0" sz="700" spc="8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</a:t>
            </a:r>
            <a:r>
              <a:rPr dirty="0" baseline="-60185" sz="1800" spc="157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2385060">
              <a:lnSpc>
                <a:spcPct val="100000"/>
              </a:lnSpc>
              <a:spcBef>
                <a:spcPts val="254"/>
              </a:spcBef>
              <a:tabLst>
                <a:tab pos="2692400" algn="l"/>
                <a:tab pos="3018790" algn="l"/>
              </a:tabLst>
            </a:pP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	</a:t>
            </a: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typical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840" y="4611573"/>
            <a:ext cx="5909945" cy="13150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10985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while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called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more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hour </a:t>
            </a:r>
            <a:r>
              <a:rPr dirty="0" sz="1100" spc="-5">
                <a:latin typeface="Calibri"/>
                <a:cs typeface="Calibri"/>
              </a:rPr>
              <a:t>glass shape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most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call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upper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lower </a:t>
            </a:r>
            <a:r>
              <a:rPr dirty="0" sz="1100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cones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question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upper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lower </a:t>
            </a:r>
            <a:r>
              <a:rPr dirty="0" sz="1100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</a:t>
            </a:r>
            <a:r>
              <a:rPr dirty="0" sz="1100" spc="-5">
                <a:latin typeface="Calibri"/>
                <a:cs typeface="Calibri"/>
              </a:rPr>
              <a:t> in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sense)?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 </a:t>
            </a:r>
            <a:r>
              <a:rPr dirty="0" sz="1100">
                <a:latin typeface="Calibri"/>
                <a:cs typeface="Calibri"/>
              </a:rPr>
              <a:t>enough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1892625" y="636409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765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197487" y="6364093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900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2600666" y="636409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765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3067671" y="6364095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629" y="0"/>
                </a:lnTo>
              </a:path>
            </a:pathLst>
          </a:custGeom>
          <a:ln w="760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7" name="object 27"/>
          <p:cNvGrpSpPr/>
          <p:nvPr/>
        </p:nvGrpSpPr>
        <p:grpSpPr>
          <a:xfrm>
            <a:off x="5087132" y="6232498"/>
            <a:ext cx="852169" cy="215900"/>
            <a:chOff x="5087132" y="6232498"/>
            <a:chExt cx="852169" cy="215900"/>
          </a:xfrm>
        </p:grpSpPr>
        <p:sp>
          <p:nvSpPr>
            <p:cNvPr id="28" name="object 28"/>
            <p:cNvSpPr/>
            <p:nvPr/>
          </p:nvSpPr>
          <p:spPr>
            <a:xfrm>
              <a:off x="5088323" y="6367696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600"/>
                  </a:moveTo>
                  <a:lnTo>
                    <a:pt x="1546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103784" y="6367697"/>
              <a:ext cx="37465" cy="80645"/>
            </a:xfrm>
            <a:custGeom>
              <a:avLst/>
              <a:gdLst/>
              <a:ahLst/>
              <a:cxnLst/>
              <a:rect l="l" t="t" r="r" b="b"/>
              <a:pathLst>
                <a:path w="37464" h="80645">
                  <a:moveTo>
                    <a:pt x="0" y="0"/>
                  </a:moveTo>
                  <a:lnTo>
                    <a:pt x="36868" y="8040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140653" y="6236096"/>
              <a:ext cx="40640" cy="212090"/>
            </a:xfrm>
            <a:custGeom>
              <a:avLst/>
              <a:gdLst/>
              <a:ahLst/>
              <a:cxnLst/>
              <a:rect l="l" t="t" r="r" b="b"/>
              <a:pathLst>
                <a:path w="40639" h="212089">
                  <a:moveTo>
                    <a:pt x="0" y="212004"/>
                  </a:moveTo>
                  <a:lnTo>
                    <a:pt x="4043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5181089" y="6236097"/>
              <a:ext cx="758190" cy="0"/>
            </a:xfrm>
            <a:custGeom>
              <a:avLst/>
              <a:gdLst/>
              <a:ahLst/>
              <a:cxnLst/>
              <a:rect l="l" t="t" r="r" b="b"/>
              <a:pathLst>
                <a:path w="758189" h="0">
                  <a:moveTo>
                    <a:pt x="0" y="0"/>
                  </a:moveTo>
                  <a:lnTo>
                    <a:pt x="75759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087132" y="6232498"/>
              <a:ext cx="852169" cy="215900"/>
            </a:xfrm>
            <a:custGeom>
              <a:avLst/>
              <a:gdLst/>
              <a:ahLst/>
              <a:cxnLst/>
              <a:rect l="l" t="t" r="r" b="b"/>
              <a:pathLst>
                <a:path w="852170" h="215900">
                  <a:moveTo>
                    <a:pt x="57484" y="215603"/>
                  </a:moveTo>
                  <a:lnTo>
                    <a:pt x="49951" y="215603"/>
                  </a:lnTo>
                  <a:lnTo>
                    <a:pt x="12686" y="140802"/>
                  </a:lnTo>
                  <a:lnTo>
                    <a:pt x="2775" y="148803"/>
                  </a:lnTo>
                  <a:lnTo>
                    <a:pt x="0" y="144803"/>
                  </a:lnTo>
                  <a:lnTo>
                    <a:pt x="21012" y="129602"/>
                  </a:lnTo>
                  <a:lnTo>
                    <a:pt x="53520" y="196803"/>
                  </a:lnTo>
                  <a:lnTo>
                    <a:pt x="91181" y="0"/>
                  </a:lnTo>
                  <a:lnTo>
                    <a:pt x="851551" y="0"/>
                  </a:lnTo>
                  <a:lnTo>
                    <a:pt x="851551" y="7600"/>
                  </a:lnTo>
                  <a:lnTo>
                    <a:pt x="97128" y="7600"/>
                  </a:lnTo>
                  <a:lnTo>
                    <a:pt x="57484" y="21560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1437100" y="6232204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55993" y="6232204"/>
            <a:ext cx="143764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1965" algn="l"/>
                <a:tab pos="800735" algn="l"/>
                <a:tab pos="1236980" algn="l"/>
              </a:tabLst>
            </a:pPr>
            <a:r>
              <a:rPr dirty="0" sz="700" spc="-5">
                <a:latin typeface="Times New Roman"/>
                <a:cs typeface="Times New Roman"/>
              </a:rPr>
              <a:t>2	2	2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	2</a:t>
            </a:r>
            <a:r>
              <a:rPr dirty="0" sz="700" spc="170">
                <a:latin typeface="Times New Roman"/>
                <a:cs typeface="Times New Roman"/>
              </a:rPr>
              <a:t> 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5281013" y="6232204"/>
            <a:ext cx="64897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48309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	2</a:t>
            </a:r>
            <a:r>
              <a:rPr dirty="0" sz="700" spc="170">
                <a:latin typeface="Times New Roman"/>
                <a:cs typeface="Times New Roman"/>
              </a:rPr>
              <a:t> 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973878" y="6352207"/>
            <a:ext cx="3746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750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681916" y="6352207"/>
            <a:ext cx="69850" cy="1320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2562978" y="6070601"/>
            <a:ext cx="6845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  <a:tabLst>
                <a:tab pos="513715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762798" y="6236206"/>
            <a:ext cx="11131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640">
                <a:latin typeface="Times New Roman"/>
                <a:cs typeface="Times New Roman"/>
              </a:rPr>
              <a:t> </a:t>
            </a:r>
            <a:r>
              <a:rPr dirty="0" sz="1200" spc="165" i="1">
                <a:latin typeface="Times New Roman"/>
                <a:cs typeface="Times New Roman"/>
              </a:rPr>
              <a:t>A</a:t>
            </a:r>
            <a:r>
              <a:rPr dirty="0" sz="1200" spc="-5" i="1">
                <a:latin typeface="Times New Roman"/>
                <a:cs typeface="Times New Roman"/>
              </a:rPr>
              <a:t> x</a:t>
            </a:r>
            <a:r>
              <a:rPr dirty="0" sz="1200" spc="40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B</a:t>
            </a:r>
            <a:r>
              <a:rPr dirty="0" sz="1200" spc="27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889436" y="6356210"/>
            <a:ext cx="80962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19405" algn="l"/>
                <a:tab pos="72009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a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b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a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1684829" y="6139404"/>
            <a:ext cx="8115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0"/>
              </a:spcBef>
              <a:tabLst>
                <a:tab pos="535940" algn="l"/>
              </a:tabLst>
            </a:pPr>
            <a:r>
              <a:rPr dirty="0" baseline="-15873" sz="1050" spc="-7">
                <a:latin typeface="Times New Roman"/>
                <a:cs typeface="Times New Roman"/>
              </a:rPr>
              <a:t>2</a:t>
            </a:r>
            <a:r>
              <a:rPr dirty="0" baseline="-15873" sz="1050" spc="104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3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	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172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366930" y="6236206"/>
            <a:ext cx="3746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45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045212" y="6236209"/>
            <a:ext cx="2571750" cy="2609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433705" indent="-396240">
              <a:lnSpc>
                <a:spcPts val="919"/>
              </a:lnSpc>
              <a:spcBef>
                <a:spcPts val="110"/>
              </a:spcBef>
              <a:buChar char=""/>
              <a:tabLst>
                <a:tab pos="433705" algn="l"/>
                <a:tab pos="434340" algn="l"/>
                <a:tab pos="748030" algn="l"/>
                <a:tab pos="1215390" algn="l"/>
                <a:tab pos="238252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4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165" i="1">
                <a:latin typeface="Times New Roman"/>
                <a:cs typeface="Times New Roman"/>
              </a:rPr>
              <a:t>A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4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B</a:t>
            </a:r>
            <a:r>
              <a:rPr dirty="0" sz="1200" spc="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	</a:t>
            </a:r>
            <a:r>
              <a:rPr dirty="0" sz="1200" spc="-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  <a:p>
            <a:pPr algn="ctr" marR="382905">
              <a:lnSpc>
                <a:spcPts val="919"/>
              </a:lnSpc>
            </a:pP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798253" y="6273411"/>
            <a:ext cx="838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373890" y="6273411"/>
            <a:ext cx="8382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798253" y="6392613"/>
            <a:ext cx="6597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8801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grpSp>
        <p:nvGrpSpPr>
          <p:cNvPr id="47" name="object 47"/>
          <p:cNvGrpSpPr/>
          <p:nvPr/>
        </p:nvGrpSpPr>
        <p:grpSpPr>
          <a:xfrm>
            <a:off x="5357207" y="7010295"/>
            <a:ext cx="855344" cy="211454"/>
            <a:chOff x="5357207" y="7010295"/>
            <a:chExt cx="855344" cy="211454"/>
          </a:xfrm>
        </p:grpSpPr>
        <p:sp>
          <p:nvSpPr>
            <p:cNvPr id="48" name="object 48"/>
            <p:cNvSpPr/>
            <p:nvPr/>
          </p:nvSpPr>
          <p:spPr>
            <a:xfrm>
              <a:off x="5358401" y="7142608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52"/>
                  </a:moveTo>
                  <a:lnTo>
                    <a:pt x="155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5373923" y="7142609"/>
              <a:ext cx="37465" cy="78740"/>
            </a:xfrm>
            <a:custGeom>
              <a:avLst/>
              <a:gdLst/>
              <a:ahLst/>
              <a:cxnLst/>
              <a:rect l="l" t="t" r="r" b="b"/>
              <a:pathLst>
                <a:path w="37464" h="78740">
                  <a:moveTo>
                    <a:pt x="0" y="0"/>
                  </a:moveTo>
                  <a:lnTo>
                    <a:pt x="37012" y="7868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5410936" y="7013818"/>
              <a:ext cx="40640" cy="207645"/>
            </a:xfrm>
            <a:custGeom>
              <a:avLst/>
              <a:gdLst/>
              <a:ahLst/>
              <a:cxnLst/>
              <a:rect l="l" t="t" r="r" b="b"/>
              <a:pathLst>
                <a:path w="40639" h="207645">
                  <a:moveTo>
                    <a:pt x="0" y="207474"/>
                  </a:moveTo>
                  <a:lnTo>
                    <a:pt x="4059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5451531" y="7013818"/>
              <a:ext cx="760730" cy="0"/>
            </a:xfrm>
            <a:custGeom>
              <a:avLst/>
              <a:gdLst/>
              <a:ahLst/>
              <a:cxnLst/>
              <a:rect l="l" t="t" r="r" b="b"/>
              <a:pathLst>
                <a:path w="760729" h="0">
                  <a:moveTo>
                    <a:pt x="0" y="0"/>
                  </a:moveTo>
                  <a:lnTo>
                    <a:pt x="76055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357207" y="7010295"/>
              <a:ext cx="855344" cy="211454"/>
            </a:xfrm>
            <a:custGeom>
              <a:avLst/>
              <a:gdLst/>
              <a:ahLst/>
              <a:cxnLst/>
              <a:rect l="l" t="t" r="r" b="b"/>
              <a:pathLst>
                <a:path w="855345" h="211454">
                  <a:moveTo>
                    <a:pt x="57708" y="210998"/>
                  </a:moveTo>
                  <a:lnTo>
                    <a:pt x="50146" y="210998"/>
                  </a:lnTo>
                  <a:lnTo>
                    <a:pt x="12734" y="137795"/>
                  </a:lnTo>
                  <a:lnTo>
                    <a:pt x="2785" y="145624"/>
                  </a:lnTo>
                  <a:lnTo>
                    <a:pt x="0" y="141710"/>
                  </a:lnTo>
                  <a:lnTo>
                    <a:pt x="21093" y="126834"/>
                  </a:lnTo>
                  <a:lnTo>
                    <a:pt x="53728" y="192599"/>
                  </a:lnTo>
                  <a:lnTo>
                    <a:pt x="91537" y="0"/>
                  </a:lnTo>
                  <a:lnTo>
                    <a:pt x="854879" y="0"/>
                  </a:lnTo>
                  <a:lnTo>
                    <a:pt x="854879" y="7437"/>
                  </a:lnTo>
                  <a:lnTo>
                    <a:pt x="97506" y="7437"/>
                  </a:lnTo>
                  <a:lnTo>
                    <a:pt x="57708" y="210998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3" name="object 53"/>
          <p:cNvGrpSpPr/>
          <p:nvPr/>
        </p:nvGrpSpPr>
        <p:grpSpPr>
          <a:xfrm>
            <a:off x="1254886" y="7484081"/>
            <a:ext cx="852805" cy="212090"/>
            <a:chOff x="1254886" y="7484081"/>
            <a:chExt cx="852805" cy="212090"/>
          </a:xfrm>
        </p:grpSpPr>
        <p:sp>
          <p:nvSpPr>
            <p:cNvPr id="54" name="object 54"/>
            <p:cNvSpPr/>
            <p:nvPr/>
          </p:nvSpPr>
          <p:spPr>
            <a:xfrm>
              <a:off x="1256077" y="7616698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7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1271555" y="7616699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5" h="79375">
                  <a:moveTo>
                    <a:pt x="0" y="0"/>
                  </a:moveTo>
                  <a:lnTo>
                    <a:pt x="36909" y="78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1308464" y="7487611"/>
              <a:ext cx="40640" cy="208279"/>
            </a:xfrm>
            <a:custGeom>
              <a:avLst/>
              <a:gdLst/>
              <a:ahLst/>
              <a:cxnLst/>
              <a:rect l="l" t="t" r="r" b="b"/>
              <a:pathLst>
                <a:path w="40640" h="208279">
                  <a:moveTo>
                    <a:pt x="0" y="207952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1348945" y="7487612"/>
              <a:ext cx="758825" cy="0"/>
            </a:xfrm>
            <a:custGeom>
              <a:avLst/>
              <a:gdLst/>
              <a:ahLst/>
              <a:cxnLst/>
              <a:rect l="l" t="t" r="r" b="b"/>
              <a:pathLst>
                <a:path w="758825" h="0">
                  <a:moveTo>
                    <a:pt x="0" y="0"/>
                  </a:moveTo>
                  <a:lnTo>
                    <a:pt x="75842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1254886" y="7484081"/>
              <a:ext cx="852805" cy="212090"/>
            </a:xfrm>
            <a:custGeom>
              <a:avLst/>
              <a:gdLst/>
              <a:ahLst/>
              <a:cxnLst/>
              <a:rect l="l" t="t" r="r" b="b"/>
              <a:pathLst>
                <a:path w="852805" h="212090">
                  <a:moveTo>
                    <a:pt x="57546" y="211484"/>
                  </a:moveTo>
                  <a:lnTo>
                    <a:pt x="50005" y="211484"/>
                  </a:lnTo>
                  <a:lnTo>
                    <a:pt x="12699" y="138112"/>
                  </a:lnTo>
                  <a:lnTo>
                    <a:pt x="2777" y="145959"/>
                  </a:lnTo>
                  <a:lnTo>
                    <a:pt x="0" y="142035"/>
                  </a:lnTo>
                  <a:lnTo>
                    <a:pt x="21034" y="127125"/>
                  </a:lnTo>
                  <a:lnTo>
                    <a:pt x="53577" y="193043"/>
                  </a:lnTo>
                  <a:lnTo>
                    <a:pt x="91280" y="0"/>
                  </a:lnTo>
                  <a:lnTo>
                    <a:pt x="852487" y="0"/>
                  </a:lnTo>
                  <a:lnTo>
                    <a:pt x="852487" y="7454"/>
                  </a:lnTo>
                  <a:lnTo>
                    <a:pt x="97233" y="7454"/>
                  </a:lnTo>
                  <a:lnTo>
                    <a:pt x="57546" y="2114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9" name="object 59"/>
          <p:cNvSpPr txBox="1"/>
          <p:nvPr/>
        </p:nvSpPr>
        <p:spPr>
          <a:xfrm>
            <a:off x="838114" y="6700825"/>
            <a:ext cx="5999480" cy="1947545"/>
          </a:xfrm>
          <a:prstGeom prst="rect">
            <a:avLst/>
          </a:prstGeom>
        </p:spPr>
        <p:txBody>
          <a:bodyPr wrap="square" lIns="0" tIns="18415" rIns="0" bIns="0" rtlCol="0" vert="horz">
            <a:spAutoFit/>
          </a:bodyPr>
          <a:lstStyle/>
          <a:p>
            <a:pPr marL="76200" marR="43180">
              <a:lnSpc>
                <a:spcPct val="138400"/>
              </a:lnSpc>
              <a:spcBef>
                <a:spcPts val="145"/>
              </a:spcBef>
              <a:tabLst>
                <a:tab pos="4631690" algn="l"/>
              </a:tabLst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coefficients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equation(s)</a:t>
            </a:r>
            <a:r>
              <a:rPr dirty="0" sz="1100">
                <a:latin typeface="Calibri"/>
                <a:cs typeface="Calibri"/>
              </a:rPr>
              <a:t> easier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with.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quar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15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et</a:t>
            </a:r>
            <a:r>
              <a:rPr dirty="0" sz="1100" spc="-5">
                <a:latin typeface="Calibri"/>
                <a:cs typeface="Calibri"/>
              </a:rPr>
              <a:t>ur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 spc="-10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 spc="-20">
                <a:latin typeface="Calibri"/>
                <a:cs typeface="Calibri"/>
              </a:rPr>
              <a:t>u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w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35" i="1">
                <a:latin typeface="Times New Roman"/>
                <a:cs typeface="Times New Roman"/>
              </a:rPr>
              <a:t>A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90" i="1">
                <a:latin typeface="Times New Roman"/>
                <a:cs typeface="Times New Roman"/>
              </a:rPr>
              <a:t>B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 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ill  </a:t>
            </a:r>
            <a:r>
              <a:rPr dirty="0" sz="1100" spc="-5">
                <a:latin typeface="Calibri"/>
                <a:cs typeface="Calibri"/>
              </a:rPr>
              <a:t>always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just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upper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“cone”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endParaRPr sz="1100">
              <a:latin typeface="Calibri"/>
              <a:cs typeface="Calibri"/>
            </a:endParaRPr>
          </a:p>
          <a:p>
            <a:pPr marL="76200" marR="231775" indent="30480">
              <a:lnSpc>
                <a:spcPct val="129500"/>
              </a:lnSpc>
              <a:spcBef>
                <a:spcPts val="219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7008" sz="975" spc="24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B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y</a:t>
            </a:r>
            <a:r>
              <a:rPr dirty="0" baseline="47008" sz="975" spc="82">
                <a:latin typeface="Times New Roman"/>
                <a:cs typeface="Times New Roman"/>
              </a:rPr>
              <a:t>2</a:t>
            </a:r>
            <a:r>
              <a:rPr dirty="0" baseline="47008" sz="975" spc="397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just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lower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“cone”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76200" marR="3556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Also, </a:t>
            </a:r>
            <a:r>
              <a:rPr dirty="0" sz="1100" spc="-5">
                <a:latin typeface="Calibri"/>
                <a:cs typeface="Calibri"/>
              </a:rPr>
              <a:t>note that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 that will </a:t>
            </a:r>
            <a:r>
              <a:rPr dirty="0" sz="1100">
                <a:latin typeface="Calibri"/>
                <a:cs typeface="Calibri"/>
              </a:rPr>
              <a:t>open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opens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 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slight modification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60" name="object 6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705763" y="1641311"/>
            <a:ext cx="2351314" cy="256307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7890687"/>
            <a:ext cx="5641975" cy="372110"/>
          </a:xfrm>
          <a:custGeom>
            <a:avLst/>
            <a:gdLst/>
            <a:ahLst/>
            <a:cxnLst/>
            <a:rect l="l" t="t" r="r" b="b"/>
            <a:pathLst>
              <a:path w="5641975" h="372109">
                <a:moveTo>
                  <a:pt x="5641848" y="93802"/>
                </a:moveTo>
                <a:lnTo>
                  <a:pt x="5633555" y="41744"/>
                </a:lnTo>
                <a:lnTo>
                  <a:pt x="5608688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59" y="371970"/>
                </a:lnTo>
                <a:lnTo>
                  <a:pt x="579031" y="371970"/>
                </a:lnTo>
                <a:lnTo>
                  <a:pt x="603910" y="330225"/>
                </a:lnTo>
                <a:lnTo>
                  <a:pt x="612203" y="278168"/>
                </a:lnTo>
                <a:lnTo>
                  <a:pt x="603910" y="226123"/>
                </a:lnTo>
                <a:lnTo>
                  <a:pt x="580936" y="187591"/>
                </a:lnTo>
                <a:lnTo>
                  <a:pt x="5608688" y="187591"/>
                </a:lnTo>
                <a:lnTo>
                  <a:pt x="5633555" y="145846"/>
                </a:lnTo>
                <a:lnTo>
                  <a:pt x="5641848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268" y="3775828"/>
            <a:ext cx="403860" cy="187960"/>
          </a:xfrm>
          <a:custGeom>
            <a:avLst/>
            <a:gdLst/>
            <a:ahLst/>
            <a:cxnLst/>
            <a:rect l="l" t="t" r="r" b="b"/>
            <a:pathLst>
              <a:path w="403859" h="187960">
                <a:moveTo>
                  <a:pt x="370210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6"/>
                </a:lnTo>
                <a:lnTo>
                  <a:pt x="33162" y="187595"/>
                </a:lnTo>
                <a:lnTo>
                  <a:pt x="370210" y="187595"/>
                </a:lnTo>
                <a:lnTo>
                  <a:pt x="395082" y="145846"/>
                </a:lnTo>
                <a:lnTo>
                  <a:pt x="403373" y="93796"/>
                </a:lnTo>
                <a:lnTo>
                  <a:pt x="395082" y="41746"/>
                </a:lnTo>
                <a:lnTo>
                  <a:pt x="370210" y="-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881237" y="3592954"/>
            <a:ext cx="3022600" cy="187960"/>
          </a:xfrm>
          <a:custGeom>
            <a:avLst/>
            <a:gdLst/>
            <a:ahLst/>
            <a:cxnLst/>
            <a:rect l="l" t="t" r="r" b="b"/>
            <a:pathLst>
              <a:path w="3022600" h="187960">
                <a:moveTo>
                  <a:pt x="2989173" y="-2"/>
                </a:moveTo>
                <a:lnTo>
                  <a:pt x="33162" y="-2"/>
                </a:lnTo>
                <a:lnTo>
                  <a:pt x="8290" y="41745"/>
                </a:lnTo>
                <a:lnTo>
                  <a:pt x="0" y="93795"/>
                </a:lnTo>
                <a:lnTo>
                  <a:pt x="8290" y="145845"/>
                </a:lnTo>
                <a:lnTo>
                  <a:pt x="33162" y="187594"/>
                </a:lnTo>
                <a:lnTo>
                  <a:pt x="2989173" y="187594"/>
                </a:lnTo>
                <a:lnTo>
                  <a:pt x="3014044" y="145845"/>
                </a:lnTo>
                <a:lnTo>
                  <a:pt x="3022335" y="93795"/>
                </a:lnTo>
                <a:lnTo>
                  <a:pt x="3014044" y="41745"/>
                </a:lnTo>
                <a:lnTo>
                  <a:pt x="2989173" y="-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3889838" y="3577676"/>
            <a:ext cx="372110" cy="207645"/>
            <a:chOff x="3889838" y="3577676"/>
            <a:chExt cx="372110" cy="207645"/>
          </a:xfrm>
        </p:grpSpPr>
        <p:sp>
          <p:nvSpPr>
            <p:cNvPr id="6" name="object 6"/>
            <p:cNvSpPr/>
            <p:nvPr/>
          </p:nvSpPr>
          <p:spPr>
            <a:xfrm>
              <a:off x="4115988" y="3577676"/>
              <a:ext cx="146050" cy="207645"/>
            </a:xfrm>
            <a:custGeom>
              <a:avLst/>
              <a:gdLst/>
              <a:ahLst/>
              <a:cxnLst/>
              <a:rect l="l" t="t" r="r" b="b"/>
              <a:pathLst>
                <a:path w="146050" h="207645">
                  <a:moveTo>
                    <a:pt x="110520" y="-2"/>
                  </a:moveTo>
                  <a:lnTo>
                    <a:pt x="35137" y="-2"/>
                  </a:lnTo>
                  <a:lnTo>
                    <a:pt x="11714" y="35582"/>
                  </a:lnTo>
                  <a:lnTo>
                    <a:pt x="2" y="79899"/>
                  </a:lnTo>
                  <a:lnTo>
                    <a:pt x="2" y="127127"/>
                  </a:lnTo>
                  <a:lnTo>
                    <a:pt x="11714" y="171444"/>
                  </a:lnTo>
                  <a:lnTo>
                    <a:pt x="35137" y="207030"/>
                  </a:lnTo>
                  <a:lnTo>
                    <a:pt x="110520" y="207030"/>
                  </a:lnTo>
                  <a:lnTo>
                    <a:pt x="133944" y="171444"/>
                  </a:lnTo>
                  <a:lnTo>
                    <a:pt x="145655" y="127127"/>
                  </a:lnTo>
                  <a:lnTo>
                    <a:pt x="145655" y="79899"/>
                  </a:lnTo>
                  <a:lnTo>
                    <a:pt x="133944" y="35582"/>
                  </a:lnTo>
                  <a:lnTo>
                    <a:pt x="110520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4004339" y="3580477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5" h="191135">
                  <a:moveTo>
                    <a:pt x="116481" y="-2"/>
                  </a:moveTo>
                  <a:lnTo>
                    <a:pt x="33711" y="-2"/>
                  </a:lnTo>
                  <a:lnTo>
                    <a:pt x="8429" y="42432"/>
                  </a:lnTo>
                  <a:lnTo>
                    <a:pt x="2" y="95340"/>
                  </a:lnTo>
                  <a:lnTo>
                    <a:pt x="8429" y="148248"/>
                  </a:lnTo>
                  <a:lnTo>
                    <a:pt x="33711" y="190683"/>
                  </a:lnTo>
                  <a:lnTo>
                    <a:pt x="116481" y="190683"/>
                  </a:lnTo>
                  <a:lnTo>
                    <a:pt x="141762" y="148248"/>
                  </a:lnTo>
                  <a:lnTo>
                    <a:pt x="150190" y="95340"/>
                  </a:lnTo>
                  <a:lnTo>
                    <a:pt x="141762" y="42432"/>
                  </a:lnTo>
                  <a:lnTo>
                    <a:pt x="116481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889838" y="3577676"/>
              <a:ext cx="146050" cy="207645"/>
            </a:xfrm>
            <a:custGeom>
              <a:avLst/>
              <a:gdLst/>
              <a:ahLst/>
              <a:cxnLst/>
              <a:rect l="l" t="t" r="r" b="b"/>
              <a:pathLst>
                <a:path w="146050" h="207645">
                  <a:moveTo>
                    <a:pt x="110520" y="-2"/>
                  </a:moveTo>
                  <a:lnTo>
                    <a:pt x="35137" y="-2"/>
                  </a:lnTo>
                  <a:lnTo>
                    <a:pt x="11713" y="35582"/>
                  </a:lnTo>
                  <a:lnTo>
                    <a:pt x="2" y="79899"/>
                  </a:lnTo>
                  <a:lnTo>
                    <a:pt x="2" y="127127"/>
                  </a:lnTo>
                  <a:lnTo>
                    <a:pt x="11713" y="171444"/>
                  </a:lnTo>
                  <a:lnTo>
                    <a:pt x="35137" y="207030"/>
                  </a:lnTo>
                  <a:lnTo>
                    <a:pt x="110520" y="207030"/>
                  </a:lnTo>
                  <a:lnTo>
                    <a:pt x="133943" y="171444"/>
                  </a:lnTo>
                  <a:lnTo>
                    <a:pt x="145655" y="127127"/>
                  </a:lnTo>
                  <a:lnTo>
                    <a:pt x="145655" y="79899"/>
                  </a:lnTo>
                  <a:lnTo>
                    <a:pt x="133943" y="35582"/>
                  </a:lnTo>
                  <a:lnTo>
                    <a:pt x="110520" y="-2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/>
          <p:nvPr/>
        </p:nvSpPr>
        <p:spPr>
          <a:xfrm>
            <a:off x="4252288" y="3592996"/>
            <a:ext cx="2505075" cy="187960"/>
          </a:xfrm>
          <a:custGeom>
            <a:avLst/>
            <a:gdLst/>
            <a:ahLst/>
            <a:cxnLst/>
            <a:rect l="l" t="t" r="r" b="b"/>
            <a:pathLst>
              <a:path w="2505075" h="187960">
                <a:moveTo>
                  <a:pt x="2471358" y="-2"/>
                </a:moveTo>
                <a:lnTo>
                  <a:pt x="33164" y="-2"/>
                </a:lnTo>
                <a:lnTo>
                  <a:pt x="8293" y="41745"/>
                </a:lnTo>
                <a:lnTo>
                  <a:pt x="2" y="93796"/>
                </a:lnTo>
                <a:lnTo>
                  <a:pt x="8293" y="145846"/>
                </a:lnTo>
                <a:lnTo>
                  <a:pt x="33164" y="187594"/>
                </a:lnTo>
                <a:lnTo>
                  <a:pt x="2471358" y="187594"/>
                </a:lnTo>
                <a:lnTo>
                  <a:pt x="2496230" y="145846"/>
                </a:lnTo>
                <a:lnTo>
                  <a:pt x="2504521" y="93796"/>
                </a:lnTo>
                <a:lnTo>
                  <a:pt x="2496230" y="41745"/>
                </a:lnTo>
                <a:lnTo>
                  <a:pt x="2471358" y="-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881237" y="1271883"/>
            <a:ext cx="612140" cy="187960"/>
          </a:xfrm>
          <a:custGeom>
            <a:avLst/>
            <a:gdLst/>
            <a:ahLst/>
            <a:cxnLst/>
            <a:rect l="l" t="t" r="r" b="b"/>
            <a:pathLst>
              <a:path w="612140" h="187959">
                <a:moveTo>
                  <a:pt x="578751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578751" y="187595"/>
                </a:lnTo>
                <a:lnTo>
                  <a:pt x="603624" y="145848"/>
                </a:lnTo>
                <a:lnTo>
                  <a:pt x="611915" y="93798"/>
                </a:lnTo>
                <a:lnTo>
                  <a:pt x="603624" y="41748"/>
                </a:lnTo>
                <a:lnTo>
                  <a:pt x="578751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2639620" y="1087509"/>
            <a:ext cx="3688715" cy="187960"/>
          </a:xfrm>
          <a:custGeom>
            <a:avLst/>
            <a:gdLst/>
            <a:ahLst/>
            <a:cxnLst/>
            <a:rect l="l" t="t" r="r" b="b"/>
            <a:pathLst>
              <a:path w="3688715" h="187959">
                <a:moveTo>
                  <a:pt x="3655502" y="1"/>
                </a:moveTo>
                <a:lnTo>
                  <a:pt x="33164" y="1"/>
                </a:lnTo>
                <a:lnTo>
                  <a:pt x="8291" y="41749"/>
                </a:lnTo>
                <a:lnTo>
                  <a:pt x="0" y="93799"/>
                </a:lnTo>
                <a:lnTo>
                  <a:pt x="8291" y="145849"/>
                </a:lnTo>
                <a:lnTo>
                  <a:pt x="33164" y="187596"/>
                </a:lnTo>
                <a:lnTo>
                  <a:pt x="3655502" y="187596"/>
                </a:lnTo>
                <a:lnTo>
                  <a:pt x="3680375" y="145849"/>
                </a:lnTo>
                <a:lnTo>
                  <a:pt x="3688666" y="93799"/>
                </a:lnTo>
                <a:lnTo>
                  <a:pt x="3680375" y="41749"/>
                </a:lnTo>
                <a:lnTo>
                  <a:pt x="3655502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264661" y="1695577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77002" y="1695577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7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91724" y="1695577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322446" y="3219576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627643" y="3219576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3293864" y="3143336"/>
            <a:ext cx="5105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5440" algn="l"/>
              </a:tabLst>
            </a:pP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	</a:t>
            </a: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924901" y="3092575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838200" y="877956"/>
            <a:ext cx="5967730" cy="22586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76200" marR="685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axis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 </a:t>
            </a:r>
            <a:r>
              <a:rPr dirty="0" sz="1100">
                <a:latin typeface="Calibri"/>
                <a:cs typeface="Calibri"/>
              </a:rPr>
              <a:t>opens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equation,</a:t>
            </a:r>
            <a:endParaRPr sz="1100">
              <a:latin typeface="Calibri"/>
              <a:cs typeface="Calibri"/>
            </a:endParaRPr>
          </a:p>
          <a:p>
            <a:pPr algn="ctr" marR="318770">
              <a:lnSpc>
                <a:spcPts val="1230"/>
              </a:lnSpc>
            </a:pP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r>
              <a:rPr dirty="0" sz="700" spc="21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75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 </a:t>
            </a:r>
            <a:r>
              <a:rPr dirty="0" sz="700" spc="7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</a:t>
            </a:r>
            <a:r>
              <a:rPr dirty="0" baseline="-60185" sz="1800" spc="172">
                <a:latin typeface="Times New Roman"/>
                <a:cs typeface="Times New Roman"/>
              </a:rPr>
              <a:t> </a:t>
            </a: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algn="ctr" marR="329565">
              <a:lnSpc>
                <a:spcPct val="100000"/>
              </a:lnSpc>
              <a:spcBef>
                <a:spcPts val="254"/>
              </a:spcBef>
              <a:tabLst>
                <a:tab pos="309880" algn="l"/>
                <a:tab pos="624205" algn="l"/>
              </a:tabLst>
            </a:pP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50">
              <a:latin typeface="Times New Roman"/>
              <a:cs typeface="Times New Roman"/>
            </a:endParaRPr>
          </a:p>
          <a:p>
            <a:pPr marL="76200" marR="24257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formulas.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>
                <a:latin typeface="Calibri"/>
                <a:cs typeface="Calibri"/>
              </a:rPr>
              <a:t> each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formula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changed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change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orientation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Cylinder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ts val="122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cylinder.</a:t>
            </a:r>
            <a:endParaRPr sz="1100">
              <a:latin typeface="Calibri"/>
              <a:cs typeface="Calibri"/>
            </a:endParaRPr>
          </a:p>
          <a:p>
            <a:pPr algn="ctr" marR="376555">
              <a:lnSpc>
                <a:spcPts val="1340"/>
              </a:lnSpc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r>
              <a:rPr dirty="0" sz="700" spc="22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150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r>
              <a:rPr dirty="0" sz="700" spc="8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</a:t>
            </a:r>
            <a:endParaRPr baseline="-60185" sz="18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63600" y="3555635"/>
            <a:ext cx="5911215" cy="13696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 marR="43180" indent="-635">
              <a:lnSpc>
                <a:spcPct val="108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This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cylinder whose cross section is an ellipse.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b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cylinder whose cross section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those</a:t>
            </a:r>
            <a:r>
              <a:rPr dirty="0" sz="1100" spc="-5">
                <a:latin typeface="Calibri"/>
                <a:cs typeface="Calibri"/>
              </a:rPr>
              <a:t> kinds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cylinders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circular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</a:t>
            </a:r>
            <a:r>
              <a:rPr dirty="0" sz="1100">
                <a:latin typeface="Calibri"/>
                <a:cs typeface="Calibri"/>
              </a:rPr>
              <a:t> section</a:t>
            </a:r>
            <a:r>
              <a:rPr dirty="0" sz="1100" spc="-5">
                <a:latin typeface="Calibri"/>
                <a:cs typeface="Calibri"/>
              </a:rPr>
              <a:t> is,</a:t>
            </a:r>
            <a:endParaRPr sz="1100">
              <a:latin typeface="Calibri"/>
              <a:cs typeface="Calibri"/>
            </a:endParaRPr>
          </a:p>
          <a:p>
            <a:pPr algn="ctr" marR="308610">
              <a:lnSpc>
                <a:spcPct val="100000"/>
              </a:lnSpc>
              <a:spcBef>
                <a:spcPts val="295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r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typical cylinder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 cross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7865502"/>
            <a:ext cx="5944235" cy="94615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34671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corresponding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confuse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circle.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circle, but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33699" y="5031493"/>
            <a:ext cx="1943088" cy="2695567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315211" y="5703511"/>
            <a:ext cx="1553845" cy="187960"/>
          </a:xfrm>
          <a:custGeom>
            <a:avLst/>
            <a:gdLst/>
            <a:ahLst/>
            <a:cxnLst/>
            <a:rect l="l" t="t" r="r" b="b"/>
            <a:pathLst>
              <a:path w="1553845" h="187960">
                <a:moveTo>
                  <a:pt x="1520454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3" y="187601"/>
                </a:lnTo>
                <a:lnTo>
                  <a:pt x="1520454" y="187601"/>
                </a:lnTo>
                <a:lnTo>
                  <a:pt x="1545326" y="145852"/>
                </a:lnTo>
                <a:lnTo>
                  <a:pt x="1553617" y="93800"/>
                </a:lnTo>
                <a:lnTo>
                  <a:pt x="1545326" y="41748"/>
                </a:lnTo>
                <a:lnTo>
                  <a:pt x="1520454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125043" y="5151945"/>
            <a:ext cx="5166360" cy="187960"/>
          </a:xfrm>
          <a:custGeom>
            <a:avLst/>
            <a:gdLst/>
            <a:ahLst/>
            <a:cxnLst/>
            <a:rect l="l" t="t" r="r" b="b"/>
            <a:pathLst>
              <a:path w="5166360" h="187960">
                <a:moveTo>
                  <a:pt x="5132705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3" y="187589"/>
                </a:lnTo>
                <a:lnTo>
                  <a:pt x="5132705" y="187589"/>
                </a:lnTo>
                <a:lnTo>
                  <a:pt x="5157577" y="145843"/>
                </a:lnTo>
                <a:lnTo>
                  <a:pt x="5165867" y="93794"/>
                </a:lnTo>
                <a:lnTo>
                  <a:pt x="5157577" y="41746"/>
                </a:lnTo>
                <a:lnTo>
                  <a:pt x="5132705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455327" y="1691039"/>
            <a:ext cx="1531620" cy="187960"/>
          </a:xfrm>
          <a:custGeom>
            <a:avLst/>
            <a:gdLst/>
            <a:ahLst/>
            <a:cxnLst/>
            <a:rect l="l" t="t" r="r" b="b"/>
            <a:pathLst>
              <a:path w="1531620" h="187960">
                <a:moveTo>
                  <a:pt x="1497977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1"/>
                </a:lnTo>
                <a:lnTo>
                  <a:pt x="33162" y="187600"/>
                </a:lnTo>
                <a:lnTo>
                  <a:pt x="1497977" y="187600"/>
                </a:lnTo>
                <a:lnTo>
                  <a:pt x="1522849" y="145851"/>
                </a:lnTo>
                <a:lnTo>
                  <a:pt x="1531139" y="93800"/>
                </a:lnTo>
                <a:lnTo>
                  <a:pt x="1522849" y="41748"/>
                </a:lnTo>
                <a:lnTo>
                  <a:pt x="1497977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170046" y="1512696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475243" y="1512696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785203" y="1512696"/>
            <a:ext cx="153035" cy="0"/>
          </a:xfrm>
          <a:custGeom>
            <a:avLst/>
            <a:gdLst/>
            <a:ahLst/>
            <a:cxnLst/>
            <a:rect l="l" t="t" r="r" b="b"/>
            <a:pathLst>
              <a:path w="153035" h="0">
                <a:moveTo>
                  <a:pt x="0" y="0"/>
                </a:moveTo>
                <a:lnTo>
                  <a:pt x="1527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4068174" y="1385696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89000" y="877956"/>
            <a:ext cx="3224530" cy="5518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 b="1">
                <a:latin typeface="Calibri"/>
                <a:cs typeface="Calibri"/>
              </a:rPr>
              <a:t>Hyperboloid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of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One Sheet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ts val="122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hyperboloid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sheet.</a:t>
            </a:r>
            <a:endParaRPr sz="1100">
              <a:latin typeface="Calibri"/>
              <a:cs typeface="Calibri"/>
            </a:endParaRPr>
          </a:p>
          <a:p>
            <a:pPr algn="r" marR="43180">
              <a:lnSpc>
                <a:spcPts val="1340"/>
              </a:lnSpc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r>
              <a:rPr dirty="0" sz="700" spc="3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</a:t>
            </a:r>
            <a:r>
              <a:rPr dirty="0" baseline="-60185" sz="1800" spc="157">
                <a:latin typeface="Times New Roman"/>
                <a:cs typeface="Times New Roman"/>
              </a:rPr>
              <a:t> 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r>
              <a:rPr dirty="0" sz="700" spc="225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</a:t>
            </a:r>
            <a:r>
              <a:rPr dirty="0" baseline="-60185" sz="1800" spc="60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 </a:t>
            </a:r>
            <a:r>
              <a:rPr dirty="0" sz="700" spc="80">
                <a:latin typeface="Times New Roman"/>
                <a:cs typeface="Times New Roman"/>
              </a:rPr>
              <a:t> </a:t>
            </a:r>
            <a:r>
              <a:rPr dirty="0" baseline="-60185" sz="1800">
                <a:latin typeface="Symbol"/>
                <a:cs typeface="Symbol"/>
              </a:rPr>
              <a:t></a:t>
            </a:r>
            <a:endParaRPr baseline="-60185" sz="18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6300" y="1368360"/>
            <a:ext cx="3115945" cy="507365"/>
          </a:xfrm>
          <a:prstGeom prst="rect">
            <a:avLst/>
          </a:prstGeom>
        </p:spPr>
        <p:txBody>
          <a:bodyPr wrap="square" lIns="0" tIns="80645" rIns="0" bIns="0" rtlCol="0" vert="horz">
            <a:spAutoFit/>
          </a:bodyPr>
          <a:lstStyle/>
          <a:p>
            <a:pPr algn="r" marR="70485">
              <a:lnSpc>
                <a:spcPct val="100000"/>
              </a:lnSpc>
              <a:spcBef>
                <a:spcPts val="635"/>
              </a:spcBef>
              <a:tabLst>
                <a:tab pos="307340" algn="l"/>
                <a:tab pos="614680" algn="l"/>
              </a:tabLst>
            </a:pP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	</a:t>
            </a: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9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typical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700" y="5142882"/>
            <a:ext cx="5403850" cy="745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which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 b="1">
                <a:latin typeface="Calibri"/>
                <a:cs typeface="Calibri"/>
              </a:rPr>
              <a:t>Hyperboloid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of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Two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Sheets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hyperboloid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3221919" y="6128514"/>
            <a:ext cx="160655" cy="0"/>
          </a:xfrm>
          <a:custGeom>
            <a:avLst/>
            <a:gdLst/>
            <a:ahLst/>
            <a:cxnLst/>
            <a:rect l="l" t="t" r="r" b="b"/>
            <a:pathLst>
              <a:path w="160654" h="0">
                <a:moveTo>
                  <a:pt x="0" y="0"/>
                </a:moveTo>
                <a:lnTo>
                  <a:pt x="16047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3525755" y="6128513"/>
            <a:ext cx="168275" cy="0"/>
          </a:xfrm>
          <a:custGeom>
            <a:avLst/>
            <a:gdLst/>
            <a:ahLst/>
            <a:cxnLst/>
            <a:rect l="l" t="t" r="r" b="b"/>
            <a:pathLst>
              <a:path w="168275" h="0">
                <a:moveTo>
                  <a:pt x="0" y="0"/>
                </a:moveTo>
                <a:lnTo>
                  <a:pt x="16764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3839148" y="6128513"/>
            <a:ext cx="153670" cy="0"/>
          </a:xfrm>
          <a:custGeom>
            <a:avLst/>
            <a:gdLst/>
            <a:ahLst/>
            <a:cxnLst/>
            <a:rect l="l" t="t" r="r" b="b"/>
            <a:pathLst>
              <a:path w="153670" h="0">
                <a:moveTo>
                  <a:pt x="0" y="0"/>
                </a:moveTo>
                <a:lnTo>
                  <a:pt x="15331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3076301" y="5901495"/>
            <a:ext cx="1174115" cy="3086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R="33020">
              <a:lnSpc>
                <a:spcPts val="815"/>
              </a:lnSpc>
              <a:spcBef>
                <a:spcPts val="90"/>
              </a:spcBef>
              <a:tabLst>
                <a:tab pos="311785" algn="l"/>
                <a:tab pos="610870" algn="l"/>
              </a:tabLst>
            </a:pPr>
            <a:r>
              <a:rPr dirty="0" sz="700" spc="-5">
                <a:latin typeface="Times New Roman"/>
                <a:cs typeface="Times New Roman"/>
              </a:rPr>
              <a:t>2	2	2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ts val="1415"/>
              </a:lnSpc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x</a:t>
            </a:r>
            <a:r>
              <a:rPr dirty="0" baseline="34722" sz="1800" i="1">
                <a:latin typeface="Times New Roman"/>
                <a:cs typeface="Times New Roman"/>
              </a:rPr>
              <a:t>  </a:t>
            </a:r>
            <a:r>
              <a:rPr dirty="0" baseline="34722" sz="1800" spc="-104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1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y</a:t>
            </a:r>
            <a:r>
              <a:rPr dirty="0" baseline="34722" sz="1800" i="1">
                <a:latin typeface="Times New Roman"/>
                <a:cs typeface="Times New Roman"/>
              </a:rPr>
              <a:t>  </a:t>
            </a:r>
            <a:r>
              <a:rPr dirty="0" baseline="34722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baseline="34722" sz="1800" i="1">
                <a:latin typeface="Times New Roman"/>
                <a:cs typeface="Times New Roman"/>
              </a:rPr>
              <a:t>z</a:t>
            </a:r>
            <a:r>
              <a:rPr dirty="0" baseline="34722" sz="1800" i="1">
                <a:latin typeface="Times New Roman"/>
                <a:cs typeface="Times New Roman"/>
              </a:rPr>
              <a:t>  </a:t>
            </a:r>
            <a:r>
              <a:rPr dirty="0" baseline="34722" sz="1800" spc="3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76300" y="5983831"/>
            <a:ext cx="3173095" cy="508000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algn="r" marR="73025">
              <a:lnSpc>
                <a:spcPct val="100000"/>
              </a:lnSpc>
              <a:spcBef>
                <a:spcPts val="640"/>
              </a:spcBef>
              <a:tabLst>
                <a:tab pos="306070" algn="l"/>
                <a:tab pos="617220" algn="l"/>
              </a:tabLst>
            </a:pPr>
            <a:r>
              <a:rPr dirty="0" baseline="-25462" sz="1800" spc="44" i="1">
                <a:latin typeface="Times New Roman"/>
                <a:cs typeface="Times New Roman"/>
              </a:rPr>
              <a:t>a</a:t>
            </a:r>
            <a:r>
              <a:rPr dirty="0" sz="700" spc="30">
                <a:latin typeface="Times New Roman"/>
                <a:cs typeface="Times New Roman"/>
              </a:rPr>
              <a:t>2	</a:t>
            </a:r>
            <a:r>
              <a:rPr dirty="0" baseline="-25462" sz="1800" spc="30" i="1">
                <a:latin typeface="Times New Roman"/>
                <a:cs typeface="Times New Roman"/>
              </a:rPr>
              <a:t>b</a:t>
            </a:r>
            <a:r>
              <a:rPr dirty="0" sz="700" spc="20">
                <a:latin typeface="Times New Roman"/>
                <a:cs typeface="Times New Roman"/>
              </a:rPr>
              <a:t>2	</a:t>
            </a:r>
            <a:r>
              <a:rPr dirty="0" baseline="-25462" sz="1800" spc="37" i="1">
                <a:latin typeface="Times New Roman"/>
                <a:cs typeface="Times New Roman"/>
              </a:rPr>
              <a:t>c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typical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09875" y="2164878"/>
            <a:ext cx="2076449" cy="266699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647005" y="6893980"/>
            <a:ext cx="2118360" cy="187960"/>
          </a:xfrm>
          <a:custGeom>
            <a:avLst/>
            <a:gdLst/>
            <a:ahLst/>
            <a:cxnLst/>
            <a:rect l="l" t="t" r="r" b="b"/>
            <a:pathLst>
              <a:path w="2118359" h="187959">
                <a:moveTo>
                  <a:pt x="2085149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085149" y="187595"/>
                </a:lnTo>
                <a:lnTo>
                  <a:pt x="2110021" y="145848"/>
                </a:lnTo>
                <a:lnTo>
                  <a:pt x="2118311" y="93798"/>
                </a:lnTo>
                <a:lnTo>
                  <a:pt x="2110021" y="41748"/>
                </a:lnTo>
                <a:lnTo>
                  <a:pt x="2085149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4284931" y="6879097"/>
            <a:ext cx="372110" cy="206375"/>
            <a:chOff x="4284931" y="6879097"/>
            <a:chExt cx="372110" cy="206375"/>
          </a:xfrm>
        </p:grpSpPr>
        <p:sp>
          <p:nvSpPr>
            <p:cNvPr id="4" name="object 4"/>
            <p:cNvSpPr/>
            <p:nvPr/>
          </p:nvSpPr>
          <p:spPr>
            <a:xfrm>
              <a:off x="4511081" y="6879097"/>
              <a:ext cx="145415" cy="206375"/>
            </a:xfrm>
            <a:custGeom>
              <a:avLst/>
              <a:gdLst/>
              <a:ahLst/>
              <a:cxnLst/>
              <a:rect l="l" t="t" r="r" b="b"/>
              <a:pathLst>
                <a:path w="145414" h="206375">
                  <a:moveTo>
                    <a:pt x="110394" y="0"/>
                  </a:moveTo>
                  <a:lnTo>
                    <a:pt x="35011" y="0"/>
                  </a:lnTo>
                  <a:lnTo>
                    <a:pt x="11670" y="35460"/>
                  </a:lnTo>
                  <a:lnTo>
                    <a:pt x="0" y="79622"/>
                  </a:lnTo>
                  <a:lnTo>
                    <a:pt x="0" y="126685"/>
                  </a:lnTo>
                  <a:lnTo>
                    <a:pt x="11670" y="170847"/>
                  </a:lnTo>
                  <a:lnTo>
                    <a:pt x="35011" y="206307"/>
                  </a:lnTo>
                  <a:lnTo>
                    <a:pt x="110394" y="206307"/>
                  </a:lnTo>
                  <a:lnTo>
                    <a:pt x="133735" y="170847"/>
                  </a:lnTo>
                  <a:lnTo>
                    <a:pt x="145406" y="126685"/>
                  </a:lnTo>
                  <a:lnTo>
                    <a:pt x="145406" y="79622"/>
                  </a:lnTo>
                  <a:lnTo>
                    <a:pt x="133735" y="35460"/>
                  </a:lnTo>
                  <a:lnTo>
                    <a:pt x="110394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399427" y="6881889"/>
              <a:ext cx="150495" cy="190500"/>
            </a:xfrm>
            <a:custGeom>
              <a:avLst/>
              <a:gdLst/>
              <a:ahLst/>
              <a:cxnLst/>
              <a:rect l="l" t="t" r="r" b="b"/>
              <a:pathLst>
                <a:path w="150495" h="190500">
                  <a:moveTo>
                    <a:pt x="116361" y="0"/>
                  </a:moveTo>
                  <a:lnTo>
                    <a:pt x="33590" y="0"/>
                  </a:lnTo>
                  <a:lnTo>
                    <a:pt x="8397" y="42287"/>
                  </a:lnTo>
                  <a:lnTo>
                    <a:pt x="0" y="95009"/>
                  </a:lnTo>
                  <a:lnTo>
                    <a:pt x="8397" y="147731"/>
                  </a:lnTo>
                  <a:lnTo>
                    <a:pt x="33590" y="190018"/>
                  </a:lnTo>
                  <a:lnTo>
                    <a:pt x="116361" y="190018"/>
                  </a:lnTo>
                  <a:lnTo>
                    <a:pt x="141555" y="147731"/>
                  </a:lnTo>
                  <a:lnTo>
                    <a:pt x="149952" y="95009"/>
                  </a:lnTo>
                  <a:lnTo>
                    <a:pt x="141555" y="42287"/>
                  </a:lnTo>
                  <a:lnTo>
                    <a:pt x="116361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284931" y="6879097"/>
              <a:ext cx="145415" cy="206375"/>
            </a:xfrm>
            <a:custGeom>
              <a:avLst/>
              <a:gdLst/>
              <a:ahLst/>
              <a:cxnLst/>
              <a:rect l="l" t="t" r="r" b="b"/>
              <a:pathLst>
                <a:path w="145414" h="206375">
                  <a:moveTo>
                    <a:pt x="110394" y="0"/>
                  </a:moveTo>
                  <a:lnTo>
                    <a:pt x="35011" y="0"/>
                  </a:lnTo>
                  <a:lnTo>
                    <a:pt x="11670" y="35460"/>
                  </a:lnTo>
                  <a:lnTo>
                    <a:pt x="0" y="79622"/>
                  </a:lnTo>
                  <a:lnTo>
                    <a:pt x="0" y="126685"/>
                  </a:lnTo>
                  <a:lnTo>
                    <a:pt x="11670" y="170847"/>
                  </a:lnTo>
                  <a:lnTo>
                    <a:pt x="35011" y="206307"/>
                  </a:lnTo>
                  <a:lnTo>
                    <a:pt x="110394" y="206307"/>
                  </a:lnTo>
                  <a:lnTo>
                    <a:pt x="133735" y="170847"/>
                  </a:lnTo>
                  <a:lnTo>
                    <a:pt x="145406" y="126685"/>
                  </a:lnTo>
                  <a:lnTo>
                    <a:pt x="145406" y="79622"/>
                  </a:lnTo>
                  <a:lnTo>
                    <a:pt x="133735" y="35460"/>
                  </a:lnTo>
                  <a:lnTo>
                    <a:pt x="110394" y="0"/>
                  </a:lnTo>
                  <a:close/>
                </a:path>
              </a:pathLst>
            </a:custGeom>
            <a:solidFill>
              <a:srgbClr val="FFD100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4187734" y="6893919"/>
            <a:ext cx="109220" cy="187960"/>
          </a:xfrm>
          <a:custGeom>
            <a:avLst/>
            <a:gdLst/>
            <a:ahLst/>
            <a:cxnLst/>
            <a:rect l="l" t="t" r="r" b="b"/>
            <a:pathLst>
              <a:path w="109220" h="187959">
                <a:moveTo>
                  <a:pt x="75925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75925" y="187595"/>
                </a:lnTo>
                <a:lnTo>
                  <a:pt x="100797" y="145847"/>
                </a:lnTo>
                <a:lnTo>
                  <a:pt x="109087" y="93797"/>
                </a:lnTo>
                <a:lnTo>
                  <a:pt x="100797" y="41747"/>
                </a:lnTo>
                <a:lnTo>
                  <a:pt x="75925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265" y="5176125"/>
            <a:ext cx="5983605" cy="556895"/>
          </a:xfrm>
          <a:custGeom>
            <a:avLst/>
            <a:gdLst/>
            <a:ahLst/>
            <a:cxnLst/>
            <a:rect l="l" t="t" r="r" b="b"/>
            <a:pathLst>
              <a:path w="5983605" h="556895">
                <a:moveTo>
                  <a:pt x="5983440" y="93802"/>
                </a:moveTo>
                <a:lnTo>
                  <a:pt x="5975147" y="41757"/>
                </a:lnTo>
                <a:lnTo>
                  <a:pt x="5950280" y="0"/>
                </a:lnTo>
                <a:lnTo>
                  <a:pt x="33159" y="0"/>
                </a:lnTo>
                <a:lnTo>
                  <a:pt x="8280" y="41757"/>
                </a:lnTo>
                <a:lnTo>
                  <a:pt x="0" y="93802"/>
                </a:lnTo>
                <a:lnTo>
                  <a:pt x="8280" y="145846"/>
                </a:lnTo>
                <a:lnTo>
                  <a:pt x="32194" y="185991"/>
                </a:lnTo>
                <a:lnTo>
                  <a:pt x="8280" y="226123"/>
                </a:lnTo>
                <a:lnTo>
                  <a:pt x="0" y="278168"/>
                </a:lnTo>
                <a:lnTo>
                  <a:pt x="8280" y="330225"/>
                </a:lnTo>
                <a:lnTo>
                  <a:pt x="32194" y="370357"/>
                </a:lnTo>
                <a:lnTo>
                  <a:pt x="8280" y="410489"/>
                </a:lnTo>
                <a:lnTo>
                  <a:pt x="0" y="462546"/>
                </a:lnTo>
                <a:lnTo>
                  <a:pt x="8280" y="514591"/>
                </a:lnTo>
                <a:lnTo>
                  <a:pt x="33159" y="556336"/>
                </a:lnTo>
                <a:lnTo>
                  <a:pt x="691654" y="556336"/>
                </a:lnTo>
                <a:lnTo>
                  <a:pt x="716534" y="514591"/>
                </a:lnTo>
                <a:lnTo>
                  <a:pt x="724814" y="462546"/>
                </a:lnTo>
                <a:lnTo>
                  <a:pt x="716534" y="410489"/>
                </a:lnTo>
                <a:lnTo>
                  <a:pt x="693572" y="371970"/>
                </a:lnTo>
                <a:lnTo>
                  <a:pt x="5764466" y="371970"/>
                </a:lnTo>
                <a:lnTo>
                  <a:pt x="5789333" y="330225"/>
                </a:lnTo>
                <a:lnTo>
                  <a:pt x="5797626" y="278168"/>
                </a:lnTo>
                <a:lnTo>
                  <a:pt x="5789333" y="226123"/>
                </a:lnTo>
                <a:lnTo>
                  <a:pt x="5766371" y="187591"/>
                </a:lnTo>
                <a:lnTo>
                  <a:pt x="5950280" y="187591"/>
                </a:lnTo>
                <a:lnTo>
                  <a:pt x="5975147" y="145846"/>
                </a:lnTo>
                <a:lnTo>
                  <a:pt x="5983440" y="9380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1125074" y="4255784"/>
            <a:ext cx="5123180" cy="187960"/>
          </a:xfrm>
          <a:custGeom>
            <a:avLst/>
            <a:gdLst/>
            <a:ahLst/>
            <a:cxnLst/>
            <a:rect l="l" t="t" r="r" b="b"/>
            <a:pathLst>
              <a:path w="5123180" h="187960">
                <a:moveTo>
                  <a:pt x="5089979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3" y="187601"/>
                </a:lnTo>
                <a:lnTo>
                  <a:pt x="5089979" y="187601"/>
                </a:lnTo>
                <a:lnTo>
                  <a:pt x="5114851" y="145852"/>
                </a:lnTo>
                <a:lnTo>
                  <a:pt x="5123142" y="93800"/>
                </a:lnTo>
                <a:lnTo>
                  <a:pt x="5114851" y="41748"/>
                </a:lnTo>
                <a:lnTo>
                  <a:pt x="5089979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298192" y="6522215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15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601888" y="6522215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 h="0">
                <a:moveTo>
                  <a:pt x="0" y="0"/>
                </a:moveTo>
                <a:lnTo>
                  <a:pt x="1662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3929280" y="6522215"/>
            <a:ext cx="88265" cy="0"/>
          </a:xfrm>
          <a:custGeom>
            <a:avLst/>
            <a:gdLst/>
            <a:ahLst/>
            <a:cxnLst/>
            <a:rect l="l" t="t" r="r" b="b"/>
            <a:pathLst>
              <a:path w="88264" h="0">
                <a:moveTo>
                  <a:pt x="0" y="0"/>
                </a:moveTo>
                <a:lnTo>
                  <a:pt x="8767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3269570" y="6446009"/>
            <a:ext cx="5080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3535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a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22" i="1">
                <a:latin typeface="Times New Roman"/>
                <a:cs typeface="Times New Roman"/>
              </a:rPr>
              <a:t>b</a:t>
            </a:r>
            <a:r>
              <a:rPr dirty="0" sz="700" spc="1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89030" y="4246733"/>
            <a:ext cx="5998845" cy="22612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5">
                <a:latin typeface="Calibri"/>
                <a:cs typeface="Calibri"/>
              </a:rPr>
              <a:t> positive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give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25400" marR="177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hyperboloid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hyperboloid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sheets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front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opposite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25400" marR="4826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upper part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negative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lower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Elliptic</a:t>
            </a:r>
            <a:r>
              <a:rPr dirty="0" sz="1100" spc="-2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Paraboloid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paraboloid.</a:t>
            </a:r>
            <a:endParaRPr sz="1100">
              <a:latin typeface="Calibri"/>
              <a:cs typeface="Calibri"/>
            </a:endParaRPr>
          </a:p>
          <a:p>
            <a:pPr algn="ctr" marR="447675">
              <a:lnSpc>
                <a:spcPct val="100000"/>
              </a:lnSpc>
              <a:spcBef>
                <a:spcPts val="340"/>
              </a:spcBef>
            </a:pP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60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</a:t>
            </a:r>
            <a:r>
              <a:rPr dirty="0" baseline="-34722" sz="1800" spc="157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 </a:t>
            </a:r>
            <a:r>
              <a:rPr dirty="0" baseline="43650" sz="1050" spc="135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16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926034" y="6514272"/>
            <a:ext cx="927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01620" y="6855344"/>
            <a:ext cx="5878830" cy="7766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 marR="5080">
              <a:lnSpc>
                <a:spcPct val="107800"/>
              </a:lnSpc>
              <a:spcBef>
                <a:spcPts val="125"/>
              </a:spcBef>
            </a:pP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cylinders this has </a:t>
            </a:r>
            <a:r>
              <a:rPr dirty="0" sz="1100">
                <a:latin typeface="Calibri"/>
                <a:cs typeface="Calibri"/>
              </a:rPr>
              <a:t>a cross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an ellipse and 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b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cross </a:t>
            </a:r>
            <a:r>
              <a:rPr dirty="0" sz="1100">
                <a:latin typeface="Calibri"/>
                <a:cs typeface="Calibri"/>
              </a:rPr>
              <a:t>section of a </a:t>
            </a:r>
            <a:r>
              <a:rPr dirty="0" sz="1100" spc="-5">
                <a:latin typeface="Calibri"/>
                <a:cs typeface="Calibri"/>
              </a:rPr>
              <a:t>circle.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5">
                <a:latin typeface="Calibri"/>
                <a:cs typeface="Calibri"/>
              </a:rPr>
              <a:t> kind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circle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cross 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typical elliptic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19399" y="1047750"/>
            <a:ext cx="2000239" cy="261937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8859825"/>
            <a:ext cx="2642870" cy="187960"/>
          </a:xfrm>
          <a:custGeom>
            <a:avLst/>
            <a:gdLst/>
            <a:ahLst/>
            <a:cxnLst/>
            <a:rect l="l" t="t" r="r" b="b"/>
            <a:pathLst>
              <a:path w="2642870" h="187959">
                <a:moveTo>
                  <a:pt x="2609240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609240" y="187595"/>
                </a:lnTo>
                <a:lnTo>
                  <a:pt x="2634112" y="145848"/>
                </a:lnTo>
                <a:lnTo>
                  <a:pt x="2642402" y="93798"/>
                </a:lnTo>
                <a:lnTo>
                  <a:pt x="2634112" y="41749"/>
                </a:lnTo>
                <a:lnTo>
                  <a:pt x="2609240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45622" y="8675451"/>
            <a:ext cx="879475" cy="187960"/>
          </a:xfrm>
          <a:custGeom>
            <a:avLst/>
            <a:gdLst/>
            <a:ahLst/>
            <a:cxnLst/>
            <a:rect l="l" t="t" r="r" b="b"/>
            <a:pathLst>
              <a:path w="879475" h="187959">
                <a:moveTo>
                  <a:pt x="845779" y="1"/>
                </a:moveTo>
                <a:lnTo>
                  <a:pt x="33163" y="1"/>
                </a:lnTo>
                <a:lnTo>
                  <a:pt x="8290" y="41749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845779" y="187595"/>
                </a:lnTo>
                <a:lnTo>
                  <a:pt x="870650" y="145848"/>
                </a:lnTo>
                <a:lnTo>
                  <a:pt x="878941" y="93798"/>
                </a:lnTo>
                <a:lnTo>
                  <a:pt x="870650" y="41749"/>
                </a:lnTo>
                <a:lnTo>
                  <a:pt x="845779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776222" y="8675451"/>
            <a:ext cx="977265" cy="187960"/>
          </a:xfrm>
          <a:custGeom>
            <a:avLst/>
            <a:gdLst/>
            <a:ahLst/>
            <a:cxnLst/>
            <a:rect l="l" t="t" r="r" b="b"/>
            <a:pathLst>
              <a:path w="977265" h="187959">
                <a:moveTo>
                  <a:pt x="944108" y="2"/>
                </a:moveTo>
                <a:lnTo>
                  <a:pt x="32272" y="2"/>
                </a:lnTo>
                <a:lnTo>
                  <a:pt x="8069" y="40626"/>
                </a:lnTo>
                <a:lnTo>
                  <a:pt x="2" y="91275"/>
                </a:lnTo>
                <a:lnTo>
                  <a:pt x="8069" y="141924"/>
                </a:lnTo>
                <a:lnTo>
                  <a:pt x="32272" y="182548"/>
                </a:lnTo>
                <a:lnTo>
                  <a:pt x="944108" y="187596"/>
                </a:lnTo>
                <a:lnTo>
                  <a:pt x="968980" y="145849"/>
                </a:lnTo>
                <a:lnTo>
                  <a:pt x="977271" y="93800"/>
                </a:lnTo>
                <a:lnTo>
                  <a:pt x="968980" y="41750"/>
                </a:lnTo>
                <a:lnTo>
                  <a:pt x="944108" y="2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093271" y="8675451"/>
            <a:ext cx="1089660" cy="187960"/>
          </a:xfrm>
          <a:custGeom>
            <a:avLst/>
            <a:gdLst/>
            <a:ahLst/>
            <a:cxnLst/>
            <a:rect l="l" t="t" r="r" b="b"/>
            <a:pathLst>
              <a:path w="1089660" h="187959">
                <a:moveTo>
                  <a:pt x="1055951" y="1"/>
                </a:moveTo>
                <a:lnTo>
                  <a:pt x="33163" y="1"/>
                </a:lnTo>
                <a:lnTo>
                  <a:pt x="8290" y="41749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1055951" y="187595"/>
                </a:lnTo>
                <a:lnTo>
                  <a:pt x="1080823" y="145848"/>
                </a:lnTo>
                <a:lnTo>
                  <a:pt x="1089113" y="93798"/>
                </a:lnTo>
                <a:lnTo>
                  <a:pt x="1080823" y="41749"/>
                </a:lnTo>
                <a:lnTo>
                  <a:pt x="1055951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164" y="3958665"/>
            <a:ext cx="6004560" cy="554990"/>
          </a:xfrm>
          <a:custGeom>
            <a:avLst/>
            <a:gdLst/>
            <a:ahLst/>
            <a:cxnLst/>
            <a:rect l="l" t="t" r="r" b="b"/>
            <a:pathLst>
              <a:path w="6004559" h="554989">
                <a:moveTo>
                  <a:pt x="2248928" y="460997"/>
                </a:moveTo>
                <a:lnTo>
                  <a:pt x="2240635" y="408952"/>
                </a:lnTo>
                <a:lnTo>
                  <a:pt x="2215769" y="367207"/>
                </a:lnTo>
                <a:lnTo>
                  <a:pt x="33159" y="367207"/>
                </a:lnTo>
                <a:lnTo>
                  <a:pt x="8293" y="408952"/>
                </a:lnTo>
                <a:lnTo>
                  <a:pt x="0" y="460997"/>
                </a:lnTo>
                <a:lnTo>
                  <a:pt x="8293" y="513054"/>
                </a:lnTo>
                <a:lnTo>
                  <a:pt x="33159" y="554799"/>
                </a:lnTo>
                <a:lnTo>
                  <a:pt x="2215769" y="554799"/>
                </a:lnTo>
                <a:lnTo>
                  <a:pt x="2240635" y="513054"/>
                </a:lnTo>
                <a:lnTo>
                  <a:pt x="2248928" y="460997"/>
                </a:lnTo>
                <a:close/>
              </a:path>
              <a:path w="6004559" h="554989">
                <a:moveTo>
                  <a:pt x="6004153" y="276631"/>
                </a:moveTo>
                <a:lnTo>
                  <a:pt x="5995860" y="224574"/>
                </a:lnTo>
                <a:lnTo>
                  <a:pt x="5970994" y="182829"/>
                </a:lnTo>
                <a:lnTo>
                  <a:pt x="5667375" y="182829"/>
                </a:lnTo>
                <a:lnTo>
                  <a:pt x="5689422" y="145846"/>
                </a:lnTo>
                <a:lnTo>
                  <a:pt x="5697715" y="93802"/>
                </a:lnTo>
                <a:lnTo>
                  <a:pt x="5689422" y="41757"/>
                </a:lnTo>
                <a:lnTo>
                  <a:pt x="5664543" y="0"/>
                </a:lnTo>
                <a:lnTo>
                  <a:pt x="694474" y="0"/>
                </a:lnTo>
                <a:lnTo>
                  <a:pt x="669594" y="41757"/>
                </a:lnTo>
                <a:lnTo>
                  <a:pt x="661301" y="93802"/>
                </a:lnTo>
                <a:lnTo>
                  <a:pt x="669594" y="145846"/>
                </a:lnTo>
                <a:lnTo>
                  <a:pt x="694474" y="187591"/>
                </a:lnTo>
                <a:lnTo>
                  <a:pt x="1024153" y="187591"/>
                </a:lnTo>
                <a:lnTo>
                  <a:pt x="1002792" y="223456"/>
                </a:lnTo>
                <a:lnTo>
                  <a:pt x="994727" y="274104"/>
                </a:lnTo>
                <a:lnTo>
                  <a:pt x="1002792" y="324751"/>
                </a:lnTo>
                <a:lnTo>
                  <a:pt x="1026998" y="365379"/>
                </a:lnTo>
                <a:lnTo>
                  <a:pt x="5970994" y="370420"/>
                </a:lnTo>
                <a:lnTo>
                  <a:pt x="5995860" y="328676"/>
                </a:lnTo>
                <a:lnTo>
                  <a:pt x="6004153" y="27663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98192" y="5303016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15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599519" y="5303016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 h="0">
                <a:moveTo>
                  <a:pt x="0" y="0"/>
                </a:moveTo>
                <a:lnTo>
                  <a:pt x="1662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26910" y="5303016"/>
            <a:ext cx="88265" cy="0"/>
          </a:xfrm>
          <a:custGeom>
            <a:avLst/>
            <a:gdLst/>
            <a:ahLst/>
            <a:cxnLst/>
            <a:rect l="l" t="t" r="r" b="b"/>
            <a:pathLst>
              <a:path w="88264" h="0">
                <a:moveTo>
                  <a:pt x="0" y="0"/>
                </a:moveTo>
                <a:lnTo>
                  <a:pt x="8767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 txBox="1"/>
          <p:nvPr/>
        </p:nvSpPr>
        <p:spPr>
          <a:xfrm>
            <a:off x="3269571" y="5226809"/>
            <a:ext cx="5060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41630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a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22" i="1">
                <a:latin typeface="Times New Roman"/>
                <a:cs typeface="Times New Roman"/>
              </a:rPr>
              <a:t>b</a:t>
            </a:r>
            <a:r>
              <a:rPr dirty="0" sz="700" spc="1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8932" y="3935021"/>
            <a:ext cx="5988685" cy="135382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 marR="17780">
              <a:lnSpc>
                <a:spcPct val="1095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opens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opens</a:t>
            </a:r>
            <a:r>
              <a:rPr dirty="0" sz="1100">
                <a:latin typeface="Calibri"/>
                <a:cs typeface="Calibri"/>
              </a:rPr>
              <a:t> down.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Hyperbolic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Paraboloid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hyperbolic paraboloid.</a:t>
            </a:r>
            <a:endParaRPr sz="1100">
              <a:latin typeface="Calibri"/>
              <a:cs typeface="Calibri"/>
            </a:endParaRPr>
          </a:p>
          <a:p>
            <a:pPr algn="ctr" marR="440055">
              <a:lnSpc>
                <a:spcPct val="100000"/>
              </a:lnSpc>
              <a:spcBef>
                <a:spcPts val="340"/>
              </a:spcBef>
            </a:pP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60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</a:t>
            </a:r>
            <a:r>
              <a:rPr dirty="0" baseline="-34722" sz="1800" spc="135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 </a:t>
            </a:r>
            <a:r>
              <a:rPr dirty="0" baseline="43650" sz="1050" spc="127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16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23745" y="5295072"/>
            <a:ext cx="927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c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00" y="5656549"/>
            <a:ext cx="287972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-5">
                <a:latin typeface="Calibri"/>
                <a:cs typeface="Calibri"/>
              </a:rPr>
              <a:t> typical hyperbolic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700" y="8650270"/>
            <a:ext cx="583120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 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vaguely saddle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shaped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sign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 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 </a:t>
            </a:r>
            <a:r>
              <a:rPr dirty="0" sz="1100">
                <a:latin typeface="Calibri"/>
                <a:cs typeface="Calibri"/>
              </a:rPr>
              <a:t>“opens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up”.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c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771775" y="1085850"/>
            <a:ext cx="2000249" cy="255269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95575" y="6032720"/>
            <a:ext cx="2314574" cy="237125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1271883"/>
            <a:ext cx="3340100" cy="187960"/>
          </a:xfrm>
          <a:custGeom>
            <a:avLst/>
            <a:gdLst/>
            <a:ahLst/>
            <a:cxnLst/>
            <a:rect l="l" t="t" r="r" b="b"/>
            <a:pathLst>
              <a:path w="3340100" h="187959">
                <a:moveTo>
                  <a:pt x="3306549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3306549" y="187595"/>
                </a:lnTo>
                <a:lnTo>
                  <a:pt x="3331421" y="145848"/>
                </a:lnTo>
                <a:lnTo>
                  <a:pt x="3339711" y="93798"/>
                </a:lnTo>
                <a:lnTo>
                  <a:pt x="3331421" y="41748"/>
                </a:lnTo>
                <a:lnTo>
                  <a:pt x="3306549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4559838" y="1087509"/>
            <a:ext cx="2214245" cy="187960"/>
          </a:xfrm>
          <a:custGeom>
            <a:avLst/>
            <a:gdLst/>
            <a:ahLst/>
            <a:cxnLst/>
            <a:rect l="l" t="t" r="r" b="b"/>
            <a:pathLst>
              <a:path w="2214245" h="187959">
                <a:moveTo>
                  <a:pt x="2180517" y="1"/>
                </a:moveTo>
                <a:lnTo>
                  <a:pt x="33164" y="1"/>
                </a:lnTo>
                <a:lnTo>
                  <a:pt x="8292" y="41749"/>
                </a:lnTo>
                <a:lnTo>
                  <a:pt x="1" y="93799"/>
                </a:lnTo>
                <a:lnTo>
                  <a:pt x="8292" y="145849"/>
                </a:lnTo>
                <a:lnTo>
                  <a:pt x="33164" y="187596"/>
                </a:lnTo>
                <a:lnTo>
                  <a:pt x="2180517" y="187596"/>
                </a:lnTo>
                <a:lnTo>
                  <a:pt x="2205389" y="145849"/>
                </a:lnTo>
                <a:lnTo>
                  <a:pt x="2213680" y="93799"/>
                </a:lnTo>
                <a:lnTo>
                  <a:pt x="2205389" y="41749"/>
                </a:lnTo>
                <a:lnTo>
                  <a:pt x="2180517" y="1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50759" y="1062328"/>
            <a:ext cx="5953760" cy="17373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 marR="5651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both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types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paraboloids </a:t>
            </a:r>
            <a:r>
              <a:rPr dirty="0" sz="1100">
                <a:latin typeface="Calibri"/>
                <a:cs typeface="Calibri"/>
              </a:rPr>
              <a:t>discussed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surface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easily </a:t>
            </a:r>
            <a:r>
              <a:rPr dirty="0" sz="1100">
                <a:latin typeface="Calibri"/>
                <a:cs typeface="Calibri"/>
              </a:rPr>
              <a:t>moved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down</a:t>
            </a:r>
            <a:r>
              <a:rPr dirty="0" sz="1100" spc="-5">
                <a:latin typeface="Calibri"/>
                <a:cs typeface="Calibri"/>
              </a:rPr>
              <a:t> by adding/subtracting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</a:t>
            </a:r>
            <a:endParaRPr sz="1100">
              <a:latin typeface="Calibri"/>
              <a:cs typeface="Calibri"/>
            </a:endParaRPr>
          </a:p>
          <a:p>
            <a:pPr algn="ctr" marR="327660">
              <a:lnSpc>
                <a:spcPct val="100000"/>
              </a:lnSpc>
              <a:spcBef>
                <a:spcPts val="295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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  <a:p>
            <a:pPr marL="63500" marR="55880">
              <a:lnSpc>
                <a:spcPct val="1089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elliptic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opens</a:t>
            </a:r>
            <a:r>
              <a:rPr dirty="0" sz="1100" spc="-5">
                <a:latin typeface="Calibri"/>
                <a:cs typeface="Calibri"/>
              </a:rPr>
              <a:t> downward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“-”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starts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24" y="6012086"/>
            <a:ext cx="5899785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this </a:t>
            </a:r>
            <a:r>
              <a:rPr dirty="0" sz="1100">
                <a:latin typeface="Calibri"/>
                <a:cs typeface="Calibri"/>
              </a:rPr>
              <a:t> makes </a:t>
            </a:r>
            <a:r>
              <a:rPr dirty="0" sz="1100" spc="-5">
                <a:latin typeface="Calibri"/>
                <a:cs typeface="Calibri"/>
              </a:rPr>
              <a:t>it 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 </a:t>
            </a:r>
            <a:r>
              <a:rPr dirty="0" sz="1100">
                <a:latin typeface="Calibri"/>
                <a:cs typeface="Calibri"/>
              </a:rPr>
              <a:t>to give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perspective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5">
                <a:latin typeface="Calibri"/>
                <a:cs typeface="Calibri"/>
              </a:rPr>
              <a:t> sketch.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numbers on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 system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feel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445545" y="3051000"/>
            <a:ext cx="1695449" cy="2400297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40810" y="2993850"/>
            <a:ext cx="2857487" cy="281939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25340" y="2580944"/>
            <a:ext cx="2556510" cy="187960"/>
          </a:xfrm>
          <a:custGeom>
            <a:avLst/>
            <a:gdLst/>
            <a:ahLst/>
            <a:cxnLst/>
            <a:rect l="l" t="t" r="r" b="b"/>
            <a:pathLst>
              <a:path w="2556510" h="187960">
                <a:moveTo>
                  <a:pt x="2522835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2522835" y="187589"/>
                </a:lnTo>
                <a:lnTo>
                  <a:pt x="2547707" y="145842"/>
                </a:lnTo>
                <a:lnTo>
                  <a:pt x="2555998" y="93794"/>
                </a:lnTo>
                <a:lnTo>
                  <a:pt x="2547707" y="41746"/>
                </a:lnTo>
                <a:lnTo>
                  <a:pt x="2522835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358072" y="2580944"/>
            <a:ext cx="2193925" cy="187960"/>
          </a:xfrm>
          <a:custGeom>
            <a:avLst/>
            <a:gdLst/>
            <a:ahLst/>
            <a:cxnLst/>
            <a:rect l="l" t="t" r="r" b="b"/>
            <a:pathLst>
              <a:path w="2193925" h="187960">
                <a:moveTo>
                  <a:pt x="2160637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3" y="187589"/>
                </a:lnTo>
                <a:lnTo>
                  <a:pt x="2160637" y="187589"/>
                </a:lnTo>
                <a:lnTo>
                  <a:pt x="2185509" y="145842"/>
                </a:lnTo>
                <a:lnTo>
                  <a:pt x="2193800" y="93794"/>
                </a:lnTo>
                <a:lnTo>
                  <a:pt x="2185509" y="41746"/>
                </a:lnTo>
                <a:lnTo>
                  <a:pt x="2160637" y="0"/>
                </a:lnTo>
                <a:close/>
              </a:path>
            </a:pathLst>
          </a:custGeom>
          <a:solidFill>
            <a:srgbClr val="FFD100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8" y="850391"/>
              <a:ext cx="2915411" cy="473963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 txBox="1"/>
          <p:nvPr/>
        </p:nvSpPr>
        <p:spPr>
          <a:xfrm>
            <a:off x="901700" y="900176"/>
            <a:ext cx="2529205" cy="6965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1-4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Quadric Surfaces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1.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3564877" y="2020061"/>
            <a:ext cx="166370" cy="0"/>
          </a:xfrm>
          <a:custGeom>
            <a:avLst/>
            <a:gdLst/>
            <a:ahLst/>
            <a:cxnLst/>
            <a:rect l="l" t="t" r="r" b="b"/>
            <a:pathLst>
              <a:path w="166370" h="0">
                <a:moveTo>
                  <a:pt x="0" y="0"/>
                </a:moveTo>
                <a:lnTo>
                  <a:pt x="16617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3937438" y="1889085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550474" y="1628306"/>
            <a:ext cx="332740" cy="592455"/>
          </a:xfrm>
          <a:prstGeom prst="rect">
            <a:avLst/>
          </a:prstGeom>
        </p:spPr>
        <p:txBody>
          <a:bodyPr wrap="square" lIns="0" tIns="1130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890"/>
              </a:spcBef>
            </a:pPr>
            <a:r>
              <a:rPr dirty="0" baseline="-25462" sz="1800" spc="44" i="1">
                <a:latin typeface="Times New Roman"/>
                <a:cs typeface="Times New Roman"/>
              </a:rPr>
              <a:t>y</a:t>
            </a:r>
            <a:r>
              <a:rPr dirty="0" sz="700" spc="30">
                <a:latin typeface="Times New Roman"/>
                <a:cs typeface="Times New Roman"/>
              </a:rPr>
              <a:t>2</a:t>
            </a:r>
            <a:r>
              <a:rPr dirty="0" sz="700" spc="180">
                <a:latin typeface="Times New Roman"/>
                <a:cs typeface="Times New Roman"/>
              </a:rPr>
              <a:t> </a:t>
            </a:r>
            <a:r>
              <a:rPr dirty="0" baseline="-60185" sz="1800" spc="-7">
                <a:latin typeface="Symbol"/>
                <a:cs typeface="Symbol"/>
              </a:rPr>
              <a:t></a:t>
            </a:r>
            <a:endParaRPr baseline="-60185" sz="1800">
              <a:latin typeface="Symbol"/>
              <a:cs typeface="Symbol"/>
            </a:endParaRPr>
          </a:p>
          <a:p>
            <a:pPr marL="59055">
              <a:lnSpc>
                <a:spcPct val="100000"/>
              </a:lnSpc>
              <a:spcBef>
                <a:spcPts val="790"/>
              </a:spcBef>
            </a:pP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67491" y="1893060"/>
            <a:ext cx="3670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01687" y="2371383"/>
            <a:ext cx="5918835" cy="1682114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cylinder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centered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cross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cylinder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ellipses.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 that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“translate”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other coordinate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predictable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center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42545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region.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traditional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5">
                <a:latin typeface="Calibri"/>
                <a:cs typeface="Calibri"/>
              </a:rPr>
              <a:t> 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“boxed”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visualize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19425" y="4479881"/>
            <a:ext cx="2514599" cy="295274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2021-10-13T13:10:05Z</dcterms:created>
  <dcterms:modified xsi:type="dcterms:W3CDTF">2021-10-13T13:10:05Z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2020-12-13T00:00:00Z</vt:filetime>
  </property>
  <property fmtid="{D5CDD505-2E9C-101B-9397-08002B2CF9AE}" pid="3" name="LastSaved">
    <vt:filetime>2021-10-13T00:00:00Z</vt:filetime>
  </property>
</Properties>
</file>